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9" r:id="rId3"/>
    <p:sldId id="277" r:id="rId4"/>
    <p:sldId id="258" r:id="rId5"/>
    <p:sldId id="264" r:id="rId6"/>
    <p:sldId id="280" r:id="rId7"/>
    <p:sldId id="278" r:id="rId8"/>
    <p:sldId id="262" r:id="rId9"/>
    <p:sldId id="263" r:id="rId10"/>
    <p:sldId id="269" r:id="rId11"/>
    <p:sldId id="270" r:id="rId12"/>
    <p:sldId id="274" r:id="rId13"/>
    <p:sldId id="272" r:id="rId14"/>
    <p:sldId id="273" r:id="rId15"/>
    <p:sldId id="275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54858-C3B8-4FCF-9B11-87782B20DD1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A1305-5DF1-4367-9978-75CD47056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0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A1305-5DF1-4367-9978-75CD470569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6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DA109F8-A0AC-487F-A013-9918A9481BAD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2607EF-0BCD-4710-9644-F5D15949939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athy.meeker@oneonta.edu" TargetMode="External"/><Relationship Id="rId2" Type="http://schemas.openxmlformats.org/officeDocument/2006/relationships/hyperlink" Target="mailto:christine.barberio@oneonta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audrey.porsche@oneonta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eonta.edu/advancement/grants/" TargetMode="External"/><Relationship Id="rId2" Type="http://schemas.openxmlformats.org/officeDocument/2006/relationships/hyperlink" Target="http://www.infoedglobal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rants.gov/" TargetMode="External"/><Relationship Id="rId4" Type="http://schemas.openxmlformats.org/officeDocument/2006/relationships/hyperlink" Target="http://www.nsf.gov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905001"/>
          </a:xfrm>
        </p:spPr>
        <p:txBody>
          <a:bodyPr>
            <a:normAutofit/>
          </a:bodyPr>
          <a:lstStyle/>
          <a:p>
            <a:r>
              <a:rPr lang="en-US" b="1" dirty="0" smtClean="0"/>
              <a:t>How to Write an Effective</a:t>
            </a:r>
            <a:br>
              <a:rPr lang="en-US" b="1" dirty="0" smtClean="0"/>
            </a:br>
            <a:r>
              <a:rPr lang="en-US" b="1" dirty="0" smtClean="0"/>
              <a:t>and Fundable Application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600200"/>
          </a:xfrm>
        </p:spPr>
        <p:txBody>
          <a:bodyPr>
            <a:normAutofit/>
          </a:bodyPr>
          <a:lstStyle/>
          <a:p>
            <a:r>
              <a:rPr lang="en-US" sz="3200" b="1" dirty="0"/>
              <a:t>Demystifying Proposal Writing</a:t>
            </a:r>
          </a:p>
        </p:txBody>
      </p:sp>
      <p:pic>
        <p:nvPicPr>
          <p:cNvPr id="4" name="Picture 6" descr="new college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572125"/>
            <a:ext cx="2544762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6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4190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Typical proposal components: 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Abstract/Project Summary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Narrative:</a:t>
            </a:r>
          </a:p>
          <a:p>
            <a:pPr lvl="2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Executive Summary</a:t>
            </a:r>
          </a:p>
          <a:p>
            <a:pPr lvl="2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Statement of Need</a:t>
            </a:r>
          </a:p>
          <a:p>
            <a:pPr lvl="2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Project Description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Evaluation</a:t>
            </a:r>
          </a:p>
          <a:p>
            <a:pPr lvl="2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Sustainability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Timeline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Budget and Budget Narrative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Required and supporting documents, if allowed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043333" cy="3886200"/>
          </a:xfrm>
        </p:spPr>
        <p:txBody>
          <a:bodyPr>
            <a:normAutofit fontScale="92500"/>
          </a:bodyPr>
          <a:lstStyle/>
          <a:p>
            <a:pPr marL="301943" lvl="1">
              <a:lnSpc>
                <a:spcPct val="1200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300" dirty="0" smtClean="0">
                <a:solidFill>
                  <a:schemeClr val="accent5">
                    <a:lumMod val="75000"/>
                  </a:schemeClr>
                </a:solidFill>
              </a:rPr>
              <a:t>Write the abstract last (</a:t>
            </a:r>
            <a:r>
              <a:rPr lang="en-US" sz="2300" dirty="0">
                <a:solidFill>
                  <a:schemeClr val="accent5">
                    <a:lumMod val="75000"/>
                  </a:schemeClr>
                </a:solidFill>
              </a:rPr>
              <a:t>after your project narrative is </a:t>
            </a:r>
            <a:r>
              <a:rPr lang="en-US" sz="2300" dirty="0" smtClean="0">
                <a:solidFill>
                  <a:schemeClr val="accent5">
                    <a:lumMod val="75000"/>
                  </a:schemeClr>
                </a:solidFill>
              </a:rPr>
              <a:t>complete)</a:t>
            </a:r>
            <a:endParaRPr lang="en-US" sz="2300" dirty="0">
              <a:solidFill>
                <a:schemeClr val="accent5">
                  <a:lumMod val="75000"/>
                </a:schemeClr>
              </a:solidFill>
            </a:endParaRPr>
          </a:p>
          <a:p>
            <a:pPr marL="301943" lvl="1">
              <a:spcBef>
                <a:spcPts val="0"/>
              </a:spcBef>
              <a:spcAft>
                <a:spcPts val="900"/>
              </a:spcAft>
            </a:pPr>
            <a:r>
              <a:rPr lang="en-US" sz="2300" dirty="0" smtClean="0">
                <a:solidFill>
                  <a:schemeClr val="accent5">
                    <a:lumMod val="75000"/>
                  </a:schemeClr>
                </a:solidFill>
              </a:rPr>
              <a:t>Don’t be afraid to identify weaknesses/challenges –let reviewers know you are aware of them and have a plan to address them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sz="2300" dirty="0" smtClean="0">
                <a:solidFill>
                  <a:schemeClr val="accent5">
                    <a:lumMod val="75000"/>
                  </a:schemeClr>
                </a:solidFill>
              </a:rPr>
              <a:t>Define goals, objectives, and activities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sz="2300" dirty="0" smtClean="0">
                <a:solidFill>
                  <a:schemeClr val="accent5">
                    <a:lumMod val="75000"/>
                  </a:schemeClr>
                </a:solidFill>
              </a:rPr>
              <a:t>Be sure proposed activities drive your budget and timeline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300" dirty="0" smtClean="0">
                <a:solidFill>
                  <a:schemeClr val="accent5">
                    <a:lumMod val="75000"/>
                  </a:schemeClr>
                </a:solidFill>
              </a:rPr>
              <a:t>Include a clear plan for assessing the success of our project</a:t>
            </a:r>
          </a:p>
          <a:p>
            <a:pPr marL="0" indent="0" algn="r">
              <a:spcBef>
                <a:spcPts val="1200"/>
              </a:spcBef>
              <a:spcAft>
                <a:spcPts val="300"/>
              </a:spcAft>
              <a:buNone/>
            </a:pPr>
            <a:r>
              <a:rPr lang="en-US" sz="1900" b="1" dirty="0">
                <a:solidFill>
                  <a:schemeClr val="accent5">
                    <a:lumMod val="75000"/>
                  </a:schemeClr>
                </a:solidFill>
              </a:rPr>
              <a:t>For many funders, </a:t>
            </a:r>
            <a:r>
              <a:rPr lang="en-US" sz="1900" b="1" i="1" dirty="0">
                <a:solidFill>
                  <a:schemeClr val="accent5">
                    <a:lumMod val="75000"/>
                  </a:schemeClr>
                </a:solidFill>
              </a:rPr>
              <a:t>“a sound evaluation plan, </a:t>
            </a:r>
            <a:r>
              <a:rPr lang="en-US" sz="1900" b="1" i="1" dirty="0" smtClean="0">
                <a:solidFill>
                  <a:schemeClr val="accent5">
                    <a:lumMod val="75000"/>
                  </a:schemeClr>
                </a:solidFill>
              </a:rPr>
              <a:t>based on</a:t>
            </a:r>
            <a:br>
              <a:rPr lang="en-US" sz="19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900" b="1" i="1" dirty="0" smtClean="0">
                <a:solidFill>
                  <a:schemeClr val="accent5">
                    <a:lumMod val="75000"/>
                  </a:schemeClr>
                </a:solidFill>
              </a:rPr>
              <a:t>measurable </a:t>
            </a:r>
            <a:r>
              <a:rPr lang="en-US" sz="1900" b="1" i="1" dirty="0">
                <a:solidFill>
                  <a:schemeClr val="accent5">
                    <a:lumMod val="75000"/>
                  </a:schemeClr>
                </a:solidFill>
              </a:rPr>
              <a:t>outcomes, is the hallmark of a successful proposal” </a:t>
            </a:r>
            <a:r>
              <a:rPr lang="en-US" sz="1900" b="1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900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600" b="1" i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1600" b="1" i="1" dirty="0">
                <a:solidFill>
                  <a:schemeClr val="accent5">
                    <a:lumMod val="75000"/>
                  </a:schemeClr>
                </a:solidFill>
              </a:rPr>
              <a:t>The Foundation Center’s Guide to Proposal Writing, p. 44</a:t>
            </a:r>
            <a:r>
              <a:rPr lang="en-US" sz="1600" b="1" i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Developing the Proposal Narrative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48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Be specific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Include all project activities including evaluation/assessment, presentations, reporting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Cover the entire project period 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Include specific milestones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Can be in chart form or narrative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5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2533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Always work with GDO/SP to develop budget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GDO/SP will help calculate project costs, including required fringe benefit rates and indirect costs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Follow all directions and use any forms that are included in the RFP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Funding request should be realistic and directly tied to proposed activities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 not to overestimate or underestimate costs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and Budget Narrative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9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2514600"/>
            <a:ext cx="8077200" cy="3962400"/>
          </a:xfrm>
        </p:spPr>
        <p:txBody>
          <a:bodyPr>
            <a:normAutofit fontScale="92500"/>
          </a:bodyPr>
          <a:lstStyle/>
          <a:p>
            <a:pPr marL="274320" lvl="1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All costs must be 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</a:rPr>
              <a:t>allowable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: rules determining what is allowable vary by funding opportunity. The GDO and SP can provide guidance</a:t>
            </a: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Cost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share/matching funds can only be included if specifically required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by the sponsor –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voluntary cost share is not allowed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All cost share/matching funds must be documented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Budget Narrative (a.k.a. Budget Justification) describes the costs listed in your budget form and how they were calculated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GDO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is always here to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help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and Budget Narrative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89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Time management can be key – the window between the call for proposals and the deadline date is typically short: often only 4-6 weeks (or less)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Contact the GDO as soon as you know (or think) that you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want to apply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for external funds (including SUNY funds)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most successful projects are formulated well in advance of the call for proposals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Use internal funding programs as a springboard for future external funding opportunities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Final Thoughts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3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057400"/>
            <a:ext cx="7408333" cy="3810000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Contacts: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23 Bacon Hall, Morris Conference Center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	</a:t>
            </a:r>
            <a:r>
              <a:rPr lang="en-US" b="1" dirty="0" smtClean="0"/>
              <a:t>Grants Development Office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Chris Barberio, Sr. </a:t>
            </a:r>
            <a:r>
              <a:rPr lang="en-US" dirty="0" err="1" smtClean="0"/>
              <a:t>Grantswriter</a:t>
            </a:r>
            <a:r>
              <a:rPr lang="en-US" dirty="0" smtClean="0"/>
              <a:t>, Ext. 2434 	</a:t>
            </a:r>
            <a:r>
              <a:rPr lang="en-US" dirty="0" smtClean="0">
                <a:hlinkClick r:id="rId2"/>
              </a:rPr>
              <a:t>christine.barberio@oneonta.edu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Kathy Meeker, Director, Ext. 2632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kathy.meeker@oneonta.edu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b="1" dirty="0" smtClean="0"/>
              <a:t>Office of College Advancement</a:t>
            </a:r>
          </a:p>
          <a:p>
            <a:pPr marL="914400" indent="0">
              <a:buNone/>
            </a:pPr>
            <a:r>
              <a:rPr lang="en-US" dirty="0" smtClean="0"/>
              <a:t>Audrey Porsche, Manager of Foundation and Corporate Programs, Ext. 2890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hlinkClick r:id="rId4"/>
              </a:rPr>
              <a:t>audrey.porsche@oneonta.edu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? Questions ?</a:t>
            </a:r>
            <a:endParaRPr lang="en-US" dirty="0"/>
          </a:p>
        </p:txBody>
      </p:sp>
      <p:pic>
        <p:nvPicPr>
          <p:cNvPr id="5" name="Picture 6" descr="new college log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2260600" cy="60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60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Sponsored Program Information Network (SPIN):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www.infoedglobal.com </a:t>
            </a: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GDO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webpage: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http://www.oneonta.edu/advancement/grants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hlinkClick r:id="rId3"/>
              </a:rPr>
              <a:t>/</a:t>
            </a: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National Science Foundation: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hlinkClick r:id="rId4"/>
              </a:rPr>
              <a:t>www.nsf.gov</a:t>
            </a: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Grants.gov: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hlinkClick r:id="rId5"/>
              </a:rPr>
              <a:t>www.Grants.gov</a:t>
            </a: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Agency/Professional Organization websites</a:t>
            </a: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Foundation Directory (contact Audrey Porsche)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+mj-lt"/>
              </a:rPr>
              <a:t>Searching for Funding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972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305799" cy="4038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Project goals proposed do not match the sponsor’s goals/priorities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Does not follow guidelines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Organization is ineligible (e.g. public vs. private universities)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Unrealistic project scope, budget, and timeline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Typos, poor grammar, overuse of jargon, and/or other 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mistakes throughout document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Incomplete: missing required documents or sections, signatures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or other components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Received by sponsor after deadline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Not submitted via appropriate channels with institutional endorsement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Weak Proposal?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47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64913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 smtClean="0">
                <a:solidFill>
                  <a:srgbClr val="002060"/>
                </a:solidFill>
              </a:rPr>
              <a:t>Each sponsor and their individual programs have different and specific requirements, however: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2060"/>
                </a:solidFill>
              </a:rPr>
              <a:t>Elements that make up a successful proposal are the same for external, SUNY, and internal programs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rgbClr val="002060"/>
                </a:solidFill>
              </a:rPr>
              <a:t>Before you do anything else, </a:t>
            </a:r>
            <a:r>
              <a:rPr lang="en-US" b="1" dirty="0" smtClean="0">
                <a:solidFill>
                  <a:srgbClr val="002060"/>
                </a:solidFill>
              </a:rPr>
              <a:t>READ THE FUNDING GUIDELINES and follow them </a:t>
            </a:r>
            <a:r>
              <a:rPr lang="en-US" b="1" i="1" dirty="0" smtClean="0">
                <a:solidFill>
                  <a:srgbClr val="002060"/>
                </a:solidFill>
              </a:rPr>
              <a:t>exactly</a:t>
            </a:r>
            <a:r>
              <a:rPr lang="en-US" dirty="0" smtClean="0">
                <a:solidFill>
                  <a:srgbClr val="002060"/>
                </a:solidFill>
              </a:rPr>
              <a:t> (GDO will help)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200" b="1" i="1" dirty="0" smtClean="0">
                <a:solidFill>
                  <a:srgbClr val="002060"/>
                </a:solidFill>
              </a:rPr>
              <a:t>Engage the GDO as soon as you think you may</a:t>
            </a:r>
            <a:br>
              <a:rPr lang="en-US" sz="2200" b="1" i="1" dirty="0" smtClean="0">
                <a:solidFill>
                  <a:srgbClr val="002060"/>
                </a:solidFill>
              </a:rPr>
            </a:br>
            <a:r>
              <a:rPr lang="en-US" sz="2200" b="1" i="1" dirty="0" smtClean="0">
                <a:solidFill>
                  <a:srgbClr val="002060"/>
                </a:solidFill>
              </a:rPr>
              <a:t>be interested in submitting an application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Strong Proposal?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90800"/>
            <a:ext cx="82296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Project aligns with funder/sponsor </a:t>
            </a:r>
            <a:r>
              <a:rPr lang="en-US" dirty="0" smtClean="0">
                <a:solidFill>
                  <a:srgbClr val="002060"/>
                </a:solidFill>
              </a:rPr>
              <a:t>priorities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Need for the </a:t>
            </a:r>
            <a:r>
              <a:rPr lang="en-US" dirty="0" smtClean="0">
                <a:solidFill>
                  <a:srgbClr val="002060"/>
                </a:solidFill>
              </a:rPr>
              <a:t>project </a:t>
            </a:r>
            <a:r>
              <a:rPr lang="en-US" dirty="0" smtClean="0">
                <a:solidFill>
                  <a:srgbClr val="002060"/>
                </a:solidFill>
              </a:rPr>
              <a:t>is </a:t>
            </a:r>
            <a:r>
              <a:rPr lang="en-US" dirty="0" smtClean="0">
                <a:solidFill>
                  <a:srgbClr val="002060"/>
                </a:solidFill>
              </a:rPr>
              <a:t>compelling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Includes a comprehensive review of </a:t>
            </a:r>
            <a:r>
              <a:rPr lang="en-US" smtClean="0">
                <a:solidFill>
                  <a:srgbClr val="002060"/>
                </a:solidFill>
              </a:rPr>
              <a:t>related literature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Project goals, objectives, and activities clearly stated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and achievable within proposed timeline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Budget is detailed, reasonable, well-justified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Project personnel have necessary expertise</a:t>
            </a:r>
          </a:p>
          <a:p>
            <a:r>
              <a:rPr lang="en-US" dirty="0">
                <a:solidFill>
                  <a:srgbClr val="002060"/>
                </a:solidFill>
              </a:rPr>
              <a:t>Application follows all program guidelines, including </a:t>
            </a:r>
            <a:r>
              <a:rPr lang="en-US" dirty="0" smtClean="0">
                <a:solidFill>
                  <a:srgbClr val="002060"/>
                </a:solidFill>
              </a:rPr>
              <a:t>formatting, </a:t>
            </a:r>
            <a:r>
              <a:rPr lang="en-US" dirty="0">
                <a:solidFill>
                  <a:srgbClr val="002060"/>
                </a:solidFill>
              </a:rPr>
              <a:t>and is proof read and copy edited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Complete </a:t>
            </a:r>
            <a:r>
              <a:rPr lang="en-US" dirty="0">
                <a:solidFill>
                  <a:srgbClr val="002060"/>
                </a:solidFill>
              </a:rPr>
              <a:t>proposal </a:t>
            </a:r>
            <a:r>
              <a:rPr lang="en-US" dirty="0" smtClean="0">
                <a:solidFill>
                  <a:srgbClr val="002060"/>
                </a:solidFill>
              </a:rPr>
              <a:t>is submitted </a:t>
            </a:r>
            <a:r>
              <a:rPr lang="en-US" dirty="0">
                <a:solidFill>
                  <a:srgbClr val="002060"/>
                </a:solidFill>
              </a:rPr>
              <a:t>prior to </a:t>
            </a:r>
            <a:r>
              <a:rPr lang="en-US" dirty="0" smtClean="0">
                <a:solidFill>
                  <a:srgbClr val="002060"/>
                </a:solidFill>
              </a:rPr>
              <a:t>deadline via appropriate channels with required approvals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Strong Proposal?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9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What makes a strong proposal applies to both internal and external funding programs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Internal grant programs are competitive!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GDO staff can answer specific questions and provide some general guidance, but cannot help you write internal proposals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Internal vs. External</a:t>
            </a:r>
            <a:br>
              <a:rPr lang="en-US" dirty="0" smtClean="0"/>
            </a:br>
            <a:r>
              <a:rPr lang="en-US" dirty="0" smtClean="0"/>
              <a:t>Funding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3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675466"/>
            <a:ext cx="7823200" cy="380153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Grant funding is increasingly competitive – </a:t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How can you improve your chances of funding?</a:t>
            </a:r>
          </a:p>
          <a:p>
            <a:pPr marL="0" indent="0" algn="ctr">
              <a:buNone/>
            </a:pPr>
            <a:endParaRPr lang="en-US" sz="19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Follow the proposal writing tips provided here, but also…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If seeking funds from smaller foundations, corporate 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foundations and giving programs, personal connections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and building relationships can be very helpful!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Many corporate and foundation programs require a letter of inquiry or preliminary proposal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1" indent="0" algn="ctr">
              <a:spcBef>
                <a:spcPts val="1200"/>
              </a:spcBef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College Advancement staff can help explore those avenues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Proposals </a:t>
            </a:r>
            <a:r>
              <a:rPr lang="en-US" dirty="0" smtClean="0"/>
              <a:t>to Foundation and Corporate Funders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8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675466"/>
            <a:ext cx="8305800" cy="372533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Contact the GDO for help early in the process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Prepare a checklist and outline your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proposal narrative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based on guidelines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Assemble a team (if you lack expertise in an area important to the program, find collaborators who have that expertise)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Know and write to your audience: Audience = The Reviewers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Demonstrate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 compelling need for the project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Don’t promise more than you can deliver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Remember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If funding is awarded, you will be expected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to</a:t>
            </a:r>
            <a:b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actually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do what you have said you will do in your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proposal</a:t>
            </a:r>
            <a:endParaRPr lang="en-US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Prepare a</a:t>
            </a:r>
            <a:br>
              <a:rPr lang="en-US" dirty="0" smtClean="0"/>
            </a:br>
            <a:r>
              <a:rPr lang="en-US" dirty="0" smtClean="0"/>
              <a:t>Successful 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9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675466"/>
            <a:ext cx="8077200" cy="38015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every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question/required section (even if it seems like you are being redundant)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Use headings/subheadings that match the guidelines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Follow page limit, font size, margins, and spacing requirements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If scoring criteria is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RFP, use it to guide your proposal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Revise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and edit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Use the experience and expertise of the GDO as well as on and off campus colleagues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PROOFREAD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!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Prepare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Successful </a:t>
            </a:r>
            <a:r>
              <a:rPr lang="en-US" dirty="0"/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332646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1758</TotalTime>
  <Words>704</Words>
  <Application>Microsoft Office PowerPoint</Application>
  <PresentationFormat>On-screen Show (4:3)</PresentationFormat>
  <Paragraphs>114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How to Write an Effective and Fundable Application</vt:lpstr>
      <vt:lpstr> </vt:lpstr>
      <vt:lpstr>What Makes a Weak Proposal?</vt:lpstr>
      <vt:lpstr>What Makes a Strong Proposal?</vt:lpstr>
      <vt:lpstr>What Makes a Strong Proposal?</vt:lpstr>
      <vt:lpstr>Internal vs. External Funding Programs</vt:lpstr>
      <vt:lpstr>Proposals to Foundation and Corporate Funders</vt:lpstr>
      <vt:lpstr>How to Prepare a Successful Proposal</vt:lpstr>
      <vt:lpstr>How to Prepare a  Successful Proposal</vt:lpstr>
      <vt:lpstr>Proposal Components</vt:lpstr>
      <vt:lpstr>Developing the Proposal Narrative </vt:lpstr>
      <vt:lpstr>Timeline</vt:lpstr>
      <vt:lpstr>Budget and Budget Narrative</vt:lpstr>
      <vt:lpstr>Budget and Budget Narrative</vt:lpstr>
      <vt:lpstr> Final Thoughts </vt:lpstr>
      <vt:lpstr>? Questions ?</vt:lpstr>
    </vt:vector>
  </TitlesOfParts>
  <Company>SUNY College at Oneonta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Grant Proposals 101</dc:title>
  <dc:creator>Barberio, Christine</dc:creator>
  <cp:lastModifiedBy>Barberio, Christine</cp:lastModifiedBy>
  <cp:revision>93</cp:revision>
  <dcterms:created xsi:type="dcterms:W3CDTF">2015-09-03T19:25:20Z</dcterms:created>
  <dcterms:modified xsi:type="dcterms:W3CDTF">2015-09-24T19:19:35Z</dcterms:modified>
</cp:coreProperties>
</file>