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329" r:id="rId4"/>
    <p:sldId id="320" r:id="rId5"/>
    <p:sldId id="321" r:id="rId6"/>
    <p:sldId id="326" r:id="rId7"/>
    <p:sldId id="260" r:id="rId8"/>
    <p:sldId id="261" r:id="rId9"/>
    <p:sldId id="319" r:id="rId10"/>
    <p:sldId id="263" r:id="rId11"/>
    <p:sldId id="264" r:id="rId12"/>
    <p:sldId id="328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7" r:id="rId23"/>
    <p:sldId id="279" r:id="rId24"/>
    <p:sldId id="280" r:id="rId25"/>
    <p:sldId id="282" r:id="rId26"/>
    <p:sldId id="318" r:id="rId27"/>
  </p:sldIdLst>
  <p:sldSz cx="10080625" cy="7559675"/>
  <p:notesSz cx="7772400" cy="10058400"/>
  <p:defaultTextStyle>
    <a:defPPr>
      <a:defRPr lang="en-GB"/>
    </a:defPPr>
    <a:lvl1pPr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642" indent="-285632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524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99537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6547" indent="-228506" algn="l" defTabSz="45701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052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06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07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083" algn="l" defTabSz="9140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8" y="-1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F65316D-E6AA-42D8-8B0B-C939354C0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23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642" indent="-285632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524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53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54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4A7A77-724F-4C4A-BBA3-D8DEF288F1B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7A781-0437-49D1-AC61-E03CD09AA01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76523-4B15-4DDD-8052-C6195E58C4C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CC6207-F690-4AAC-8283-44E3D948C4E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C0915F-AD3A-4A8F-8630-E2797C12A8D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AB9D0-079B-4C24-830E-FDE39A14A8D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578D4-3170-4ED1-9A1C-8C08A0F71B1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734F04-FBA7-45F7-B2BF-F015B677DEB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92E9CA-082D-42E8-A59C-26839EB203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161459-B605-4BC4-A9AC-8BCEDCB28D7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C2B984-6F97-42FB-AA4E-666D9476D69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8CD5E-04FE-4A2F-A1AD-A7E2051180DA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91816-35AA-4537-877F-C6BAE779E4F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F153B2-D7FE-4D21-AE36-095C653778E8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255A4C-E20E-47E7-9842-C18210CD1B2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46CC28-812E-4CBD-9F72-5C2FA593988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9F2B8C-DB7C-497A-857F-82342DB763C9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02C86-CF6D-4DCD-A73A-7A59BA0BB35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A5857-6218-4A30-BE3C-F4ED19699DD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27A04-DC95-41AF-A22A-07CFAA4F669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BEABE7-60A0-4C98-BB16-2D69AA2AD2D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10" indent="0" algn="ctr">
              <a:buNone/>
              <a:defRPr/>
            </a:lvl2pPr>
            <a:lvl3pPr marL="914021" indent="0" algn="ctr">
              <a:buNone/>
              <a:defRPr/>
            </a:lvl3pPr>
            <a:lvl4pPr marL="1371031" indent="0" algn="ctr">
              <a:buNone/>
              <a:defRPr/>
            </a:lvl4pPr>
            <a:lvl5pPr marL="1828041" indent="0" algn="ctr">
              <a:buNone/>
              <a:defRPr/>
            </a:lvl5pPr>
            <a:lvl6pPr marL="2285052" indent="0" algn="ctr">
              <a:buNone/>
              <a:defRPr/>
            </a:lvl6pPr>
            <a:lvl7pPr marL="2742063" indent="0" algn="ctr">
              <a:buNone/>
              <a:defRPr/>
            </a:lvl7pPr>
            <a:lvl8pPr marL="3199073" indent="0" algn="ctr">
              <a:buNone/>
              <a:defRPr/>
            </a:lvl8pPr>
            <a:lvl9pPr marL="36560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7AB20D-76D9-403C-BF73-E1E063721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435D99-ED82-4E14-85D2-1FC792175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F0577F-18D9-44A7-9CF7-77E64BE1F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4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0CB286D-F2D6-4E65-B878-685478574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7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04031" y="302736"/>
            <a:ext cx="9072563" cy="1259946"/>
          </a:xfrm>
          <a:prstGeom prst="rect">
            <a:avLst/>
          </a:prstGeom>
        </p:spPr>
        <p:txBody>
          <a:bodyPr lIns="100748" tIns="100748" rIns="100748" bIns="100748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04031" y="1763928"/>
            <a:ext cx="9072563" cy="5475829"/>
          </a:xfrm>
          <a:prstGeom prst="rect">
            <a:avLst/>
          </a:prstGeom>
        </p:spPr>
        <p:txBody>
          <a:bodyPr lIns="100748" tIns="100748" rIns="100748" bIns="100748" anchor="t" anchorCtr="0"/>
          <a:lstStyle>
            <a:lvl1pPr>
              <a:spcBef>
                <a:spcPts val="0"/>
              </a:spcBef>
              <a:defRPr/>
            </a:lvl1pPr>
            <a:lvl2pPr indent="503816">
              <a:spcBef>
                <a:spcPts val="0"/>
              </a:spcBef>
              <a:defRPr/>
            </a:lvl2pPr>
            <a:lvl3pPr indent="1007630">
              <a:spcBef>
                <a:spcPts val="0"/>
              </a:spcBef>
              <a:defRPr/>
            </a:lvl3pPr>
            <a:lvl4pPr indent="1511445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86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2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9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E5228-0523-461C-8724-7FC708713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7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4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4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00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1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6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4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0" indent="0">
              <a:buNone/>
              <a:defRPr sz="1800"/>
            </a:lvl2pPr>
            <a:lvl3pPr marL="914021" indent="0">
              <a:buNone/>
              <a:defRPr sz="1700"/>
            </a:lvl3pPr>
            <a:lvl4pPr marL="1371031" indent="0">
              <a:buNone/>
              <a:defRPr sz="1400"/>
            </a:lvl4pPr>
            <a:lvl5pPr marL="1828041" indent="0">
              <a:buNone/>
              <a:defRPr sz="1400"/>
            </a:lvl5pPr>
            <a:lvl6pPr marL="2285052" indent="0">
              <a:buNone/>
              <a:defRPr sz="1400"/>
            </a:lvl6pPr>
            <a:lvl7pPr marL="2742063" indent="0">
              <a:buNone/>
              <a:defRPr sz="1400"/>
            </a:lvl7pPr>
            <a:lvl8pPr marL="3199073" indent="0">
              <a:buNone/>
              <a:defRPr sz="1400"/>
            </a:lvl8pPr>
            <a:lvl9pPr marL="36560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A01035-6950-458C-B780-A232A69D0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12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FA02F1-4B00-45B5-B9D6-EDBB688B5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7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9D8956-C913-4064-8A11-B6593F1AE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C4118D-78AB-41BA-8FE5-AEDCC87CC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78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AE35F8-6174-4F11-98EA-35B3D2B12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7" y="301629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5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CAA68A-CE90-4618-B6BA-40840434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2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2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10" indent="0">
              <a:buNone/>
              <a:defRPr sz="2800"/>
            </a:lvl2pPr>
            <a:lvl3pPr marL="914021" indent="0">
              <a:buNone/>
              <a:defRPr sz="2400"/>
            </a:lvl3pPr>
            <a:lvl4pPr marL="1371031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3" indent="0">
              <a:buNone/>
              <a:defRPr sz="2000"/>
            </a:lvl7pPr>
            <a:lvl8pPr marL="3199073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2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B0E3D2-33C3-45B1-B8A6-F10844356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2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1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4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600" algn="l"/>
                <a:tab pos="1447196" algn="l"/>
                <a:tab pos="2170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600" algn="l"/>
                <a:tab pos="1447196" algn="l"/>
                <a:tab pos="2170800" algn="l"/>
                <a:tab pos="289439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600" algn="l"/>
                <a:tab pos="1447196" algn="l"/>
                <a:tab pos="2170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ED626E9-ECDB-4178-B81A-15FF89C1C7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642" indent="-285632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marL="1142524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marL="1599537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marL="2056547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3558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0568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7580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4588" indent="-228506" algn="ctr" defTabSz="45701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758" indent="-342758" algn="l" defTabSz="45701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642" indent="-285632" algn="l" defTabSz="45701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524" indent="-228506" algn="l" defTabSz="45701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9537" indent="-228506" algn="l" defTabSz="45701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547" indent="-228506" algn="l" defTabSz="45701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3558" indent="-228506" algn="l" defTabSz="45701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0568" indent="-228506" algn="l" defTabSz="45701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7580" indent="-228506" algn="l" defTabSz="45701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4588" indent="-228506" algn="l" defTabSz="45701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787120F-F5E4-4824-90C0-8A6A5D8ABB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3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23425963-CC14-4C94-B25F-71323330C9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63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763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5" Type="http://schemas.openxmlformats.org/officeDocument/2006/relationships/image" Target="../media/image14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606428"/>
            <a:ext cx="9070975" cy="1874838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The Creation of a Big Data Analysis Environment for Undergraduates in SUNY</a:t>
            </a:r>
            <a:endParaRPr lang="en-US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3300413"/>
            <a:ext cx="8869363" cy="1622424"/>
          </a:xfrm>
          <a:ln/>
        </p:spPr>
        <p:txBody>
          <a:bodyPr tIns="24686"/>
          <a:lstStyle/>
          <a:p>
            <a:pPr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 smtClean="0"/>
              <a:t>Presented by Jim </a:t>
            </a:r>
            <a:r>
              <a:rPr lang="en-US" altLang="en-US" sz="2800" dirty="0"/>
              <a:t>Greenberg</a:t>
            </a:r>
          </a:p>
          <a:p>
            <a:pPr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SUNY </a:t>
            </a:r>
            <a:r>
              <a:rPr lang="en-US" altLang="en-US" sz="2800" dirty="0" smtClean="0"/>
              <a:t>Oneonta on behalf of the SUNY wide team.</a:t>
            </a:r>
            <a:endParaRPr lang="en-US" altLang="en-US" sz="2800" dirty="0"/>
          </a:p>
          <a:p>
            <a:pPr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037137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HUBzero Platform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768478"/>
            <a:ext cx="8869363" cy="4384675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Open source platform offers: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Access via web browser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Computation, collaboration, software tool development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Simplified access to remote HPC resources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Upload and </a:t>
            </a:r>
            <a:r>
              <a:rPr lang="en-US" altLang="en-US" sz="2800" dirty="0" smtClean="0"/>
              <a:t>sharing of </a:t>
            </a:r>
            <a:r>
              <a:rPr lang="en-US" altLang="en-US" sz="2800" dirty="0"/>
              <a:t>course</a:t>
            </a:r>
            <a:br>
              <a:rPr lang="en-US" altLang="en-US" sz="2800" dirty="0"/>
            </a:br>
            <a:r>
              <a:rPr lang="en-US" altLang="en-US" sz="2800" dirty="0"/>
              <a:t>materials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800" dirty="0"/>
              <a:t>And more...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48493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9"/>
            <a:ext cx="10050087" cy="67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41638" y="339231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41337" y="517530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Teaching on HUBzero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2309816"/>
            <a:ext cx="8869363" cy="4384675"/>
          </a:xfrm>
          <a:ln/>
        </p:spPr>
        <p:txBody>
          <a:bodyPr/>
          <a:lstStyle/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Unified platform for coursework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Easy on IT staff:</a:t>
            </a:r>
          </a:p>
          <a:p>
            <a:pPr marL="863242" lvl="1" indent="-323716">
              <a:buSzPct val="75000"/>
              <a:buFont typeface="Symbol" charset="2"/>
              <a:buChar char="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Obviates software installs on individual student workstations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Access anytime</a:t>
            </a:r>
            <a:r>
              <a:rPr lang="en-US" altLang="en-US" dirty="0"/>
              <a:t>, anywhere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Resources can be selectively secured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Students may access resources after course 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User </a:t>
            </a:r>
            <a:r>
              <a:rPr lang="en-US" altLang="en-US" dirty="0"/>
              <a:t>Dashboard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3"/>
          <a:stretch>
            <a:fillRect/>
          </a:stretch>
        </p:blipFill>
        <p:spPr bwMode="auto">
          <a:xfrm>
            <a:off x="914400" y="1471613"/>
            <a:ext cx="8229600" cy="5192712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76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Collaborative </a:t>
            </a:r>
            <a:r>
              <a:rPr lang="en-US" altLang="en-US" dirty="0"/>
              <a:t>F</a:t>
            </a:r>
            <a:r>
              <a:rPr lang="en-US" altLang="en-US" dirty="0" smtClean="0"/>
              <a:t>eatures</a:t>
            </a:r>
            <a:endParaRPr lang="en-US" alt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530850" cy="4722813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</a:tabLst>
            </a:pPr>
            <a:r>
              <a:rPr lang="en-US" altLang="en-US" dirty="0"/>
              <a:t>Any registered user </a:t>
            </a:r>
            <a:r>
              <a:rPr lang="en-US" altLang="en-US" dirty="0" smtClean="0"/>
              <a:t>can manage </a:t>
            </a:r>
            <a:r>
              <a:rPr lang="en-US" altLang="en-US" dirty="0"/>
              <a:t>and control access to their own: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</a:tabLst>
            </a:pPr>
            <a:r>
              <a:rPr lang="en-US" altLang="en-US" sz="2400" i="1" dirty="0"/>
              <a:t>Groups</a:t>
            </a:r>
            <a:r>
              <a:rPr lang="en-US" altLang="en-US" sz="2400" dirty="0"/>
              <a:t>: assemble users with common interests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</a:tabLst>
            </a:pPr>
            <a:r>
              <a:rPr lang="en-US" altLang="en-US" sz="2400" i="1" dirty="0"/>
              <a:t>Projects</a:t>
            </a:r>
            <a:r>
              <a:rPr lang="en-US" altLang="en-US" sz="2400" dirty="0"/>
              <a:t>: assemble resources for a common goal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</a:tabLst>
            </a:pPr>
            <a:r>
              <a:rPr lang="en-US" altLang="en-US" sz="2400" i="1" dirty="0"/>
              <a:t>Tools</a:t>
            </a:r>
            <a:r>
              <a:rPr lang="en-US" altLang="en-US" sz="2400" dirty="0"/>
              <a:t>: development, deployment, simulations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</a:tabLst>
            </a:pPr>
            <a:endParaRPr lang="en-US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6521455"/>
            <a:ext cx="5486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527175"/>
            <a:ext cx="2400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42" y="4300538"/>
            <a:ext cx="2752725" cy="1552575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Groups</a:t>
            </a:r>
            <a:endParaRPr lang="en-US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2" y="3425826"/>
            <a:ext cx="8869363" cy="4384675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HUBzero groups can: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Control access to resources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Share and distribute content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Allow users with common interests to associate</a:t>
            </a:r>
          </a:p>
          <a:p>
            <a:pPr marL="431620" indent="-323716">
              <a:buClrTx/>
              <a:buSzTx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i="1"/>
              <a:t>Any registered user may create a group</a:t>
            </a:r>
          </a:p>
          <a:p>
            <a:pPr marL="431620" indent="-323716">
              <a:buClrTx/>
              <a:buSzTx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63691"/>
            <a:ext cx="2752725" cy="1552575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Resources</a:t>
            </a:r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5217"/>
          <a:stretch>
            <a:fillRect/>
          </a:stretch>
        </p:blipFill>
        <p:spPr bwMode="auto">
          <a:xfrm>
            <a:off x="461963" y="1360493"/>
            <a:ext cx="8859838" cy="3940175"/>
          </a:xfrm>
          <a:prstGeom prst="rect">
            <a:avLst/>
          </a:prstGeom>
          <a:noFill/>
          <a:ln w="18360">
            <a:solidFill>
              <a:srgbClr val="4C4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93" t="521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t="57918"/>
          <a:stretch>
            <a:fillRect/>
          </a:stretch>
        </p:blipFill>
        <p:spPr bwMode="auto">
          <a:xfrm>
            <a:off x="2141538" y="4575179"/>
            <a:ext cx="5403850" cy="2660650"/>
          </a:xfrm>
          <a:prstGeom prst="rect">
            <a:avLst/>
          </a:prstGeom>
          <a:noFill/>
          <a:ln w="18360">
            <a:solidFill>
              <a:srgbClr val="4C4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253" t="5791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 rot="1800000">
            <a:off x="5532438" y="4314825"/>
            <a:ext cx="1371600" cy="12795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679575"/>
            <a:ext cx="6343650" cy="4619625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Deployed T</a:t>
            </a:r>
            <a:r>
              <a:rPr lang="en-US" altLang="en-US" dirty="0" smtClean="0"/>
              <a:t>ool</a:t>
            </a:r>
            <a:endParaRPr lang="en-US" altLang="en-US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flipH="1">
            <a:off x="3094037" y="3398842"/>
            <a:ext cx="1096963" cy="731837"/>
          </a:xfrm>
          <a:prstGeom prst="leftArrow">
            <a:avLst>
              <a:gd name="adj1" fmla="val 50000"/>
              <a:gd name="adj2" fmla="val 374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2" y="6610351"/>
            <a:ext cx="5497513" cy="896938"/>
          </a:xfrm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r>
              <a:rPr lang="en-US" altLang="en-US" dirty="0"/>
              <a:t> </a:t>
            </a:r>
            <a:r>
              <a:rPr lang="en-US" altLang="en-US" dirty="0" smtClean="0"/>
              <a:t>Orange Data </a:t>
            </a:r>
            <a:r>
              <a:rPr lang="en-US" altLang="en-US" dirty="0"/>
              <a:t>Mining Tool</a:t>
            </a:r>
          </a:p>
          <a:p>
            <a:pPr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en-US" altLang="en-US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92075"/>
            <a:ext cx="64008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1"/>
          <a:stretch>
            <a:fillRect/>
          </a:stretch>
        </p:blipFill>
        <p:spPr bwMode="auto">
          <a:xfrm>
            <a:off x="731838" y="4754567"/>
            <a:ext cx="5486400" cy="2560637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47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9" t="3522"/>
          <a:stretch>
            <a:fillRect/>
          </a:stretch>
        </p:blipFill>
        <p:spPr bwMode="auto">
          <a:xfrm>
            <a:off x="6765925" y="3986213"/>
            <a:ext cx="2743200" cy="3419475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729" t="352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Freeform 4"/>
          <p:cNvSpPr>
            <a:spLocks noChangeArrowheads="1"/>
          </p:cNvSpPr>
          <p:nvPr/>
        </p:nvSpPr>
        <p:spPr bwMode="auto">
          <a:xfrm rot="19200000" flipH="1" flipV="1">
            <a:off x="3906837" y="4437065"/>
            <a:ext cx="1046163" cy="904875"/>
          </a:xfrm>
          <a:custGeom>
            <a:avLst/>
            <a:gdLst>
              <a:gd name="T0" fmla="*/ 98 w 142"/>
              <a:gd name="T1" fmla="*/ 21 h 147"/>
              <a:gd name="T2" fmla="*/ 36 w 142"/>
              <a:gd name="T3" fmla="*/ 84 h 147"/>
              <a:gd name="T4" fmla="*/ 4 w 142"/>
              <a:gd name="T5" fmla="*/ 116 h 147"/>
              <a:gd name="T6" fmla="*/ 0 w 142"/>
              <a:gd name="T7" fmla="*/ 116 h 147"/>
              <a:gd name="T8" fmla="*/ 0 w 142"/>
              <a:gd name="T9" fmla="*/ 147 h 147"/>
              <a:gd name="T10" fmla="*/ 4 w 142"/>
              <a:gd name="T11" fmla="*/ 147 h 147"/>
              <a:gd name="T12" fmla="*/ 67 w 142"/>
              <a:gd name="T13" fmla="*/ 84 h 147"/>
              <a:gd name="T14" fmla="*/ 98 w 142"/>
              <a:gd name="T15" fmla="*/ 53 h 147"/>
              <a:gd name="T16" fmla="*/ 103 w 142"/>
              <a:gd name="T17" fmla="*/ 53 h 147"/>
              <a:gd name="T18" fmla="*/ 103 w 142"/>
              <a:gd name="T19" fmla="*/ 73 h 147"/>
              <a:gd name="T20" fmla="*/ 142 w 142"/>
              <a:gd name="T21" fmla="*/ 37 h 147"/>
              <a:gd name="T22" fmla="*/ 103 w 142"/>
              <a:gd name="T23" fmla="*/ 0 h 147"/>
              <a:gd name="T24" fmla="*/ 103 w 142"/>
              <a:gd name="T25" fmla="*/ 21 h 147"/>
              <a:gd name="T26" fmla="*/ 98 w 142"/>
              <a:gd name="T27" fmla="*/ 2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CFE7F5"/>
          </a:solidFill>
          <a:ln w="90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sp>
        <p:nvSpPr>
          <p:cNvPr id="20485" name="Freeform 5"/>
          <p:cNvSpPr>
            <a:spLocks noChangeArrowheads="1"/>
          </p:cNvSpPr>
          <p:nvPr/>
        </p:nvSpPr>
        <p:spPr bwMode="auto">
          <a:xfrm rot="2400000" flipV="1">
            <a:off x="6934202" y="3432175"/>
            <a:ext cx="1046163" cy="904875"/>
          </a:xfrm>
          <a:custGeom>
            <a:avLst/>
            <a:gdLst>
              <a:gd name="T0" fmla="*/ 98 w 142"/>
              <a:gd name="T1" fmla="*/ 21 h 147"/>
              <a:gd name="T2" fmla="*/ 36 w 142"/>
              <a:gd name="T3" fmla="*/ 84 h 147"/>
              <a:gd name="T4" fmla="*/ 4 w 142"/>
              <a:gd name="T5" fmla="*/ 116 h 147"/>
              <a:gd name="T6" fmla="*/ 0 w 142"/>
              <a:gd name="T7" fmla="*/ 116 h 147"/>
              <a:gd name="T8" fmla="*/ 0 w 142"/>
              <a:gd name="T9" fmla="*/ 147 h 147"/>
              <a:gd name="T10" fmla="*/ 4 w 142"/>
              <a:gd name="T11" fmla="*/ 147 h 147"/>
              <a:gd name="T12" fmla="*/ 67 w 142"/>
              <a:gd name="T13" fmla="*/ 84 h 147"/>
              <a:gd name="T14" fmla="*/ 98 w 142"/>
              <a:gd name="T15" fmla="*/ 53 h 147"/>
              <a:gd name="T16" fmla="*/ 103 w 142"/>
              <a:gd name="T17" fmla="*/ 53 h 147"/>
              <a:gd name="T18" fmla="*/ 103 w 142"/>
              <a:gd name="T19" fmla="*/ 73 h 147"/>
              <a:gd name="T20" fmla="*/ 142 w 142"/>
              <a:gd name="T21" fmla="*/ 37 h 147"/>
              <a:gd name="T22" fmla="*/ 103 w 142"/>
              <a:gd name="T23" fmla="*/ 0 h 147"/>
              <a:gd name="T24" fmla="*/ 103 w 142"/>
              <a:gd name="T25" fmla="*/ 21 h 147"/>
              <a:gd name="T26" fmla="*/ 98 w 142"/>
              <a:gd name="T27" fmla="*/ 2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CFE7F5"/>
          </a:solidFill>
          <a:ln w="90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2176462"/>
            <a:ext cx="210343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Computing </a:t>
            </a:r>
            <a:r>
              <a:rPr lang="en-US" altLang="en-US" dirty="0"/>
              <a:t>Environment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065463"/>
            <a:ext cx="16256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598613"/>
            <a:ext cx="18288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9287" y="4660900"/>
            <a:ext cx="27225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64" tIns="66141" rIns="89964" bIns="44982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2400"/>
              <a:t>User's Workstation</a:t>
            </a:r>
          </a:p>
          <a:p>
            <a:r>
              <a:rPr lang="en-US" altLang="en-US" sz="2400"/>
              <a:t>(web browser)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73477" y="3581405"/>
            <a:ext cx="23479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64" tIns="66141" rIns="89964" bIns="44982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2400"/>
              <a:t>HUBzero server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983164"/>
            <a:ext cx="18288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665667" y="4084642"/>
            <a:ext cx="549275" cy="790575"/>
          </a:xfrm>
          <a:prstGeom prst="upDownArrow">
            <a:avLst>
              <a:gd name="adj1" fmla="val 50000"/>
              <a:gd name="adj2" fmla="val 28653"/>
            </a:avLst>
          </a:prstGeom>
          <a:solidFill>
            <a:srgbClr val="CFE7F5"/>
          </a:solidFill>
          <a:ln w="90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4463" y="6977067"/>
            <a:ext cx="19256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64" tIns="66141" rIns="89964" bIns="4498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2400"/>
              <a:t>Data storage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132638" y="2155825"/>
            <a:ext cx="151923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64" tIns="66141" rIns="89964" bIns="44982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2400"/>
              <a:t>Cluster </a:t>
            </a:r>
          </a:p>
          <a:p>
            <a:r>
              <a:rPr lang="en-US" altLang="en-US" sz="2400"/>
              <a:t>resources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flipH="1" flipV="1">
            <a:off x="2595563" y="1995489"/>
            <a:ext cx="960438" cy="914400"/>
          </a:xfrm>
          <a:custGeom>
            <a:avLst/>
            <a:gdLst>
              <a:gd name="G0" fmla="+- 10062 0 0"/>
              <a:gd name="G1" fmla="+- 18378 0 0"/>
              <a:gd name="G2" fmla="+- 6098 0 0"/>
              <a:gd name="G3" fmla="*/ 10062 1 2"/>
              <a:gd name="G4" fmla="+- G3 10800 0"/>
              <a:gd name="G5" fmla="+- 21600 10062 18378"/>
              <a:gd name="G6" fmla="+- 18378 6098 0"/>
              <a:gd name="G7" fmla="*/ G6 1 2"/>
              <a:gd name="G8" fmla="*/ 18378 2 1"/>
              <a:gd name="G9" fmla="+- G8 0 21600"/>
              <a:gd name="G10" fmla="+- G5 0 G4"/>
              <a:gd name="G11" fmla="+- 10062 0 G4"/>
              <a:gd name="G12" fmla="*/ G2 G10 G11"/>
              <a:gd name="T0" fmla="*/ 15831 w 21600"/>
              <a:gd name="T1" fmla="*/ 0 h 21600"/>
              <a:gd name="T2" fmla="*/ 10062 w 21600"/>
              <a:gd name="T3" fmla="*/ 6098 h 21600"/>
              <a:gd name="T4" fmla="*/ 6098 w 21600"/>
              <a:gd name="T5" fmla="*/ 10062 h 21600"/>
              <a:gd name="T6" fmla="*/ 0 w 21600"/>
              <a:gd name="T7" fmla="*/ 15831 h 21600"/>
              <a:gd name="T8" fmla="*/ 6098 w 21600"/>
              <a:gd name="T9" fmla="*/ 21600 h 21600"/>
              <a:gd name="T10" fmla="*/ 12238 w 21600"/>
              <a:gd name="T11" fmla="*/ 18378 h 21600"/>
              <a:gd name="T12" fmla="*/ 18378 w 21600"/>
              <a:gd name="T13" fmla="*/ 12238 h 21600"/>
              <a:gd name="T14" fmla="*/ 21600 w 21600"/>
              <a:gd name="T15" fmla="*/ 6098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831" y="0"/>
                </a:moveTo>
                <a:lnTo>
                  <a:pt x="10062" y="6098"/>
                </a:lnTo>
                <a:lnTo>
                  <a:pt x="13284" y="6098"/>
                </a:lnTo>
                <a:lnTo>
                  <a:pt x="13284" y="13284"/>
                </a:lnTo>
                <a:lnTo>
                  <a:pt x="6098" y="13284"/>
                </a:lnTo>
                <a:lnTo>
                  <a:pt x="6098" y="10062"/>
                </a:lnTo>
                <a:lnTo>
                  <a:pt x="0" y="15831"/>
                </a:lnTo>
                <a:lnTo>
                  <a:pt x="6098" y="21600"/>
                </a:lnTo>
                <a:lnTo>
                  <a:pt x="6098" y="18378"/>
                </a:lnTo>
                <a:lnTo>
                  <a:pt x="18378" y="18378"/>
                </a:lnTo>
                <a:lnTo>
                  <a:pt x="18378" y="6098"/>
                </a:lnTo>
                <a:lnTo>
                  <a:pt x="21600" y="6098"/>
                </a:lnTo>
                <a:close/>
              </a:path>
            </a:pathLst>
          </a:custGeom>
          <a:solidFill>
            <a:srgbClr val="CFE7F5"/>
          </a:solidFill>
          <a:ln w="90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10738"/>
          <a:stretch>
            <a:fillRect/>
          </a:stretch>
        </p:blipFill>
        <p:spPr bwMode="auto">
          <a:xfrm>
            <a:off x="6435725" y="3151189"/>
            <a:ext cx="316388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033" r="107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6" name="AutoShape 12"/>
          <p:cNvSpPr>
            <a:spLocks noChangeArrowheads="1"/>
          </p:cNvSpPr>
          <p:nvPr/>
        </p:nvSpPr>
        <p:spPr bwMode="auto">
          <a:xfrm rot="5400000" flipH="1" flipV="1">
            <a:off x="6196811" y="2123282"/>
            <a:ext cx="960437" cy="914400"/>
          </a:xfrm>
          <a:custGeom>
            <a:avLst/>
            <a:gdLst>
              <a:gd name="G0" fmla="+- 10062 0 0"/>
              <a:gd name="G1" fmla="+- 18378 0 0"/>
              <a:gd name="G2" fmla="+- 6098 0 0"/>
              <a:gd name="G3" fmla="*/ 10062 1 2"/>
              <a:gd name="G4" fmla="+- G3 10800 0"/>
              <a:gd name="G5" fmla="+- 21600 10062 18378"/>
              <a:gd name="G6" fmla="+- 18378 6098 0"/>
              <a:gd name="G7" fmla="*/ G6 1 2"/>
              <a:gd name="G8" fmla="*/ 18378 2 1"/>
              <a:gd name="G9" fmla="+- G8 0 21600"/>
              <a:gd name="G10" fmla="+- G5 0 G4"/>
              <a:gd name="G11" fmla="+- 10062 0 G4"/>
              <a:gd name="G12" fmla="*/ G2 G10 G11"/>
              <a:gd name="T0" fmla="*/ 15831 w 21600"/>
              <a:gd name="T1" fmla="*/ 0 h 21600"/>
              <a:gd name="T2" fmla="*/ 10062 w 21600"/>
              <a:gd name="T3" fmla="*/ 6098 h 21600"/>
              <a:gd name="T4" fmla="*/ 6098 w 21600"/>
              <a:gd name="T5" fmla="*/ 10062 h 21600"/>
              <a:gd name="T6" fmla="*/ 0 w 21600"/>
              <a:gd name="T7" fmla="*/ 15831 h 21600"/>
              <a:gd name="T8" fmla="*/ 6098 w 21600"/>
              <a:gd name="T9" fmla="*/ 21600 h 21600"/>
              <a:gd name="T10" fmla="*/ 12238 w 21600"/>
              <a:gd name="T11" fmla="*/ 18378 h 21600"/>
              <a:gd name="T12" fmla="*/ 18378 w 21600"/>
              <a:gd name="T13" fmla="*/ 12238 h 21600"/>
              <a:gd name="T14" fmla="*/ 21600 w 21600"/>
              <a:gd name="T15" fmla="*/ 6098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831" y="0"/>
                </a:moveTo>
                <a:lnTo>
                  <a:pt x="10062" y="6098"/>
                </a:lnTo>
                <a:lnTo>
                  <a:pt x="13284" y="6098"/>
                </a:lnTo>
                <a:lnTo>
                  <a:pt x="13284" y="13284"/>
                </a:lnTo>
                <a:lnTo>
                  <a:pt x="6098" y="13284"/>
                </a:lnTo>
                <a:lnTo>
                  <a:pt x="6098" y="10062"/>
                </a:lnTo>
                <a:lnTo>
                  <a:pt x="0" y="15831"/>
                </a:lnTo>
                <a:lnTo>
                  <a:pt x="6098" y="21600"/>
                </a:lnTo>
                <a:lnTo>
                  <a:pt x="6098" y="18378"/>
                </a:lnTo>
                <a:lnTo>
                  <a:pt x="18378" y="18378"/>
                </a:lnTo>
                <a:lnTo>
                  <a:pt x="18378" y="6098"/>
                </a:lnTo>
                <a:lnTo>
                  <a:pt x="21600" y="6098"/>
                </a:lnTo>
                <a:close/>
              </a:path>
            </a:pathLst>
          </a:custGeom>
          <a:solidFill>
            <a:srgbClr val="CFE7F5"/>
          </a:solidFill>
          <a:ln w="90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712" y="2255837"/>
            <a:ext cx="5791200" cy="198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Live Demo of Twitter Text Analysis Done by Undergraduates.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395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VIDIA </a:t>
            </a:r>
            <a:r>
              <a:rPr lang="en-US" altLang="en-US" dirty="0" smtClean="0"/>
              <a:t>Hardware</a:t>
            </a:r>
            <a:endParaRPr lang="en-US" alt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9" y="1528767"/>
            <a:ext cx="8880474" cy="4841875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b="1" dirty="0"/>
              <a:t>HUBzero and webserver: </a:t>
            </a:r>
            <a:r>
              <a:rPr lang="en-US" altLang="en-US" sz="2400" dirty="0"/>
              <a:t> Dell PowerEdge R720xd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2x 6-core Intel Xeon E5-2630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2.30 GHz, 15M cache)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48 TB raw (~36 TB usable) SATA disk space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128 GB memory (16x8GB - 1333MHz DIMMS)</a:t>
            </a:r>
          </a:p>
          <a:p>
            <a:pPr marL="431620" indent="-323716">
              <a:buClrTx/>
              <a:buSzTx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sz="1100" dirty="0"/>
          </a:p>
          <a:p>
            <a:pPr marL="431620" indent="-323716">
              <a:buClrTx/>
              <a:buSzTx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b="1" dirty="0"/>
              <a:t>Analysis</a:t>
            </a:r>
            <a:r>
              <a:rPr lang="en-US" altLang="en-US" sz="2400" dirty="0"/>
              <a:t>: 4x Dell PowerEdge R520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6-core Intel Xeon E5-2430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2.20 GHz, 15M cache)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4.8 TB raw (~4 TB usable) SAS disk space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400" dirty="0"/>
              <a:t>96 GB memory (6x16GB - 1600MHz DIMMS)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6521455"/>
            <a:ext cx="5486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VIDIA: Spring 2014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9762" y="842962"/>
            <a:ext cx="8869363" cy="4384675"/>
          </a:xfrm>
          <a:ln/>
        </p:spPr>
        <p:txBody>
          <a:bodyPr/>
          <a:lstStyle/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Supported three SUNY Oneonta courses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Deployed three data analysis tools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76 student users registered (themselves!)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Assigned student tasks:</a:t>
            </a:r>
          </a:p>
          <a:p>
            <a:pPr marL="863242" lvl="1" indent="-323716">
              <a:buSzPct val="75000"/>
              <a:buFont typeface="Symbol" charset="2"/>
              <a:buChar char="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200" dirty="0"/>
              <a:t>k-Means Clustering</a:t>
            </a:r>
          </a:p>
          <a:p>
            <a:pPr marL="863242" lvl="1" indent="-323716">
              <a:buSzPct val="75000"/>
              <a:buFont typeface="Symbol" charset="2"/>
              <a:buChar char="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2200" dirty="0"/>
              <a:t>Word Co-Occurrences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Enabled 25+ simultaneous tool sessions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err="1"/>
              <a:t>RapidMiner</a:t>
            </a:r>
            <a:r>
              <a:rPr lang="en-US" altLang="en-US" dirty="0"/>
              <a:t> </a:t>
            </a:r>
            <a:r>
              <a:rPr lang="en-US" altLang="en-US" dirty="0" smtClean="0"/>
              <a:t>Sessions</a:t>
            </a:r>
            <a:endParaRPr lang="en-US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6628" name="Group 4"/>
          <p:cNvGraphicFramePr>
            <a:graphicFrameLocks noGrp="1"/>
          </p:cNvGraphicFramePr>
          <p:nvPr/>
        </p:nvGraphicFramePr>
        <p:xfrm>
          <a:off x="731838" y="2103438"/>
          <a:ext cx="8140702" cy="2798954"/>
        </p:xfrm>
        <a:graphic>
          <a:graphicData uri="http://schemas.openxmlformats.org/drawingml/2006/table">
            <a:tbl>
              <a:tblPr/>
              <a:tblGrid>
                <a:gridCol w="1627188"/>
                <a:gridCol w="1627188"/>
                <a:gridCol w="1628775"/>
                <a:gridCol w="1627188"/>
                <a:gridCol w="1630363"/>
              </a:tblGrid>
              <a:tr h="87490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Month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Tool Users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Tool Sessions Run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Tool Walltime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Tool CPU Time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9620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April 2014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77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568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41.7 days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21.7 hours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6202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May 2014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(as of 8 May)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80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849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61.0 days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WenQuanYi Micro Hei" charset="0"/>
                          <a:cs typeface="WenQuanYi Micro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23.7 hours</a:t>
                      </a: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4268792" y="1263650"/>
            <a:ext cx="12985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64" tIns="64378" rIns="89964" bIns="44982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2200"/>
              <a:t>on VIDIA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Challenges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9762" y="1658941"/>
            <a:ext cx="8869363" cy="4384675"/>
          </a:xfrm>
          <a:ln/>
        </p:spPr>
        <p:txBody>
          <a:bodyPr/>
          <a:lstStyle/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User training: learning the platform and tools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Technical performance </a:t>
            </a:r>
            <a:r>
              <a:rPr lang="en-US" altLang="en-US" dirty="0" smtClean="0"/>
              <a:t>details</a:t>
            </a:r>
            <a:endParaRPr lang="en-US" altLang="en-US" dirty="0"/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HUBzero updates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Browser compatibility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Dataset acquisition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What's next?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909765"/>
            <a:ext cx="8869363" cy="4384675"/>
          </a:xfrm>
          <a:ln/>
        </p:spPr>
        <p:txBody>
          <a:bodyPr/>
          <a:lstStyle/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SUNY Oneonta coursework, Fall 2014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Deploy additional </a:t>
            </a:r>
            <a:r>
              <a:rPr lang="en-US" altLang="en-US" dirty="0"/>
              <a:t>data mining tools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Integrate HUBzero collaboration features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Roll out to other SUNY comprehensive </a:t>
            </a:r>
            <a:r>
              <a:rPr lang="en-US" altLang="en-US" dirty="0" smtClean="0"/>
              <a:t>colleges (Discussion underway with SUNY Brockport)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Support individual SUNY faculty research</a:t>
            </a:r>
            <a:endParaRPr lang="en-US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69967"/>
            <a:ext cx="912495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2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23" y="251990"/>
            <a:ext cx="1289406" cy="378737"/>
          </a:xfrm>
          <a:prstGeom prst="rect">
            <a:avLst/>
          </a:prstGeom>
          <a:noFill/>
        </p:spPr>
        <p:txBody>
          <a:bodyPr wrap="none" lIns="100750" tIns="50377" rIns="100750" bIns="50377" rtlCol="0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913" y="884240"/>
            <a:ext cx="3144979" cy="594180"/>
          </a:xfrm>
          <a:prstGeom prst="rect">
            <a:avLst/>
          </a:prstGeom>
          <a:noFill/>
        </p:spPr>
        <p:txBody>
          <a:bodyPr wrap="none" lIns="100750" tIns="50377" rIns="100750" bIns="50377" rtlCol="0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Fulkerson,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of Sociology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" y="767180"/>
            <a:ext cx="625249" cy="824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910" y="1644025"/>
            <a:ext cx="2635526" cy="594180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Greenberg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TLTC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" y="1635454"/>
            <a:ext cx="603777" cy="7962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7915" y="2366449"/>
            <a:ext cx="3155839" cy="840402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Brett Heindl,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of Political Science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7912" y="3398839"/>
            <a:ext cx="3444214" cy="840402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Achim Koeddermann,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Philosophy and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Sciences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7910" y="4466361"/>
            <a:ext cx="2437697" cy="840402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M. Lowe,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Sociology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" y="3443658"/>
            <a:ext cx="633898" cy="835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" y="4447574"/>
            <a:ext cx="686413" cy="9051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7911" y="5519127"/>
            <a:ext cx="3155840" cy="840402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Moseman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Designer/Programmer TLTC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26945" y="823457"/>
            <a:ext cx="3913969" cy="594180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 Professor of Chemistry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6017" y="1722504"/>
            <a:ext cx="3124210" cy="594180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Ploss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Designer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6014" y="2728457"/>
            <a:ext cx="4078779" cy="594180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Wilkerson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Political Science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0" y="2431656"/>
            <a:ext cx="629919" cy="830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1" y="5469378"/>
            <a:ext cx="722888" cy="953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83" y="667736"/>
            <a:ext cx="672042" cy="886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83" y="1562834"/>
            <a:ext cx="672042" cy="8862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9" y="2488312"/>
            <a:ext cx="749859" cy="988840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7" y="6713323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990733" y="3627437"/>
            <a:ext cx="4078779" cy="871179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M. Gallo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Software Engineer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CCR, University at Buffalo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4712" y="4599702"/>
            <a:ext cx="4078779" cy="871179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Jeanette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Sperhac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Programmer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CCR, University at Buffalo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11" y="3625410"/>
            <a:ext cx="676656" cy="93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2" y="4625188"/>
            <a:ext cx="676656" cy="907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12" y="6830639"/>
            <a:ext cx="1531620" cy="48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2" y="5608638"/>
            <a:ext cx="676656" cy="8669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11370" y="5590302"/>
            <a:ext cx="4078779" cy="840402"/>
          </a:xfrm>
          <a:prstGeom prst="rect">
            <a:avLst/>
          </a:prstGeom>
        </p:spPr>
        <p:txBody>
          <a:bodyPr wrap="square" lIns="100750" tIns="50377" rIns="100750" bIns="50377">
            <a:spAutoFit/>
          </a:bodyPr>
          <a:lstStyle/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Stephens</a:t>
            </a:r>
          </a:p>
          <a:p>
            <a:pPr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Strategist for Academic Innovation, SUNY Office of the Provost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15" y="350841"/>
            <a:ext cx="9184339" cy="1455955"/>
          </a:xfrm>
          <a:prstGeom prst="rect">
            <a:avLst/>
          </a:prstGeom>
          <a:noFill/>
        </p:spPr>
        <p:txBody>
          <a:bodyPr wrap="square" lIns="100750" tIns="50377" rIns="100750" bIns="50377" rtlCol="0">
            <a:spAutoFit/>
          </a:bodyPr>
          <a:lstStyle/>
          <a:p>
            <a:pPr algn="ctr" defTabSz="1007525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400" dirty="0">
                <a:solidFill>
                  <a:prstClr val="black"/>
                </a:solidFill>
                <a:latin typeface="Arial"/>
                <a:cs typeface="Arial"/>
              </a:rPr>
              <a:t>Adopting social media analysis at </a:t>
            </a:r>
            <a:r>
              <a:rPr lang="en-US" sz="4400" dirty="0" smtClean="0">
                <a:solidFill>
                  <a:prstClr val="black"/>
                </a:solidFill>
                <a:latin typeface="Arial"/>
                <a:cs typeface="Arial"/>
              </a:rPr>
              <a:t>SUNY – Genesis of Idea</a:t>
            </a:r>
            <a:endParaRPr lang="en-US" sz="4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6142037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237" y="2366962"/>
            <a:ext cx="8869363" cy="4384675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marL="377979" indent="-377979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620" indent="-323716" fontAlgn="auto">
              <a:lnSpc>
                <a:spcPct val="100000"/>
              </a:lnSpc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3200" dirty="0" smtClean="0">
                <a:solidFill>
                  <a:prstClr val="black"/>
                </a:solidFill>
              </a:rPr>
              <a:t>Social Sciences approached IT at SUNY Oneonta to build an analysis environment</a:t>
            </a:r>
          </a:p>
          <a:p>
            <a:pPr marL="431620" indent="-323716" fontAlgn="auto">
              <a:lnSpc>
                <a:spcPct val="100000"/>
              </a:lnSpc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3200" dirty="0" smtClean="0">
                <a:solidFill>
                  <a:prstClr val="black"/>
                </a:solidFill>
              </a:rPr>
              <a:t>The needed resources did not exist at PUI</a:t>
            </a:r>
          </a:p>
          <a:p>
            <a:pPr marL="431620" indent="-323716" fontAlgn="auto">
              <a:lnSpc>
                <a:spcPct val="100000"/>
              </a:lnSpc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3200" dirty="0" smtClean="0">
                <a:solidFill>
                  <a:prstClr val="black"/>
                </a:solidFill>
              </a:rPr>
              <a:t>SUNY Oneonta connected with U of Buffalo’s CCR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2" y="6142037"/>
            <a:ext cx="153162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Collaboration Goals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768478"/>
            <a:ext cx="8869363" cy="4384675"/>
          </a:xfrm>
          <a:ln/>
        </p:spPr>
        <p:txBody>
          <a:bodyPr/>
          <a:lstStyle/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Create a social sciences big data discovery environment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Support social science teaching </a:t>
            </a:r>
            <a:r>
              <a:rPr lang="en-US" altLang="en-US" i="1" dirty="0"/>
              <a:t>and</a:t>
            </a:r>
            <a:r>
              <a:rPr lang="en-US" altLang="en-US" dirty="0"/>
              <a:t> research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Leverage High Performance Computing (HPC) resources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Support coursework at Oneonta, Spring </a:t>
            </a:r>
            <a:r>
              <a:rPr lang="en-US" altLang="en-US" dirty="0" smtClean="0"/>
              <a:t>2014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Expand to SUNY Summer 2014 and beyond</a:t>
            </a:r>
            <a:endParaRPr lang="en-US" altLang="en-US" dirty="0"/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4" y="5945188"/>
            <a:ext cx="153162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Introducing VIDIA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2452688"/>
            <a:ext cx="8869363" cy="2119312"/>
          </a:xfrm>
          <a:ln/>
        </p:spPr>
        <p:txBody>
          <a:bodyPr tIns="35265"/>
          <a:lstStyle/>
          <a:p>
            <a:pPr marL="431620" indent="-323716"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4000" b="1" i="1"/>
              <a:t>V</a:t>
            </a:r>
            <a:r>
              <a:rPr lang="en-US" altLang="en-US" sz="4000" i="1"/>
              <a:t>irtual </a:t>
            </a:r>
            <a:r>
              <a:rPr lang="en-US" altLang="en-US" sz="4000" b="1" i="1"/>
              <a:t>I</a:t>
            </a:r>
            <a:r>
              <a:rPr lang="en-US" altLang="en-US" sz="4000" i="1"/>
              <a:t>nfrastructure </a:t>
            </a:r>
          </a:p>
          <a:p>
            <a:pPr marL="431620" indent="-323716" algn="ctr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sz="4000" i="1"/>
              <a:t>for </a:t>
            </a:r>
            <a:r>
              <a:rPr lang="en-US" altLang="en-US" sz="4000" b="1" i="1"/>
              <a:t>D</a:t>
            </a:r>
            <a:r>
              <a:rPr lang="en-US" altLang="en-US" sz="4000" i="1"/>
              <a:t>ata </a:t>
            </a:r>
            <a:r>
              <a:rPr lang="en-US" altLang="en-US" sz="4000" b="1" i="1"/>
              <a:t>I</a:t>
            </a:r>
            <a:r>
              <a:rPr lang="en-US" altLang="en-US" sz="4000" i="1"/>
              <a:t>ntensive </a:t>
            </a:r>
            <a:r>
              <a:rPr lang="en-US" altLang="en-US" sz="4000" b="1" i="1"/>
              <a:t>A</a:t>
            </a:r>
            <a:r>
              <a:rPr lang="en-US" altLang="en-US" sz="4000" i="1"/>
              <a:t>nalysis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945188"/>
            <a:ext cx="5486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2" y="5945188"/>
            <a:ext cx="1531620" cy="4876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VIDIA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768478"/>
            <a:ext cx="8869363" cy="4384675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Deployed using Purdue's HUBzero platform: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Provide workflow tools for data analysis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Offer access to computing resources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Curate large datasets of social scientific interest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5707063"/>
            <a:ext cx="182880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156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921376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Data Mining Workflow Tools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768475"/>
            <a:ext cx="8869363" cy="4997450"/>
          </a:xfrm>
          <a:ln/>
        </p:spPr>
        <p:txBody>
          <a:bodyPr/>
          <a:lstStyle/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 smtClean="0"/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 smtClean="0"/>
              <a:t>Graphical </a:t>
            </a:r>
            <a:r>
              <a:rPr lang="en-US" altLang="en-US" dirty="0"/>
              <a:t>User Interface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Powerful, easy to use 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 dirty="0"/>
              <a:t>Open source, extensible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5422904"/>
            <a:ext cx="2103438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4241800"/>
            <a:ext cx="1733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3189292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954217"/>
            <a:ext cx="2743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96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01629"/>
            <a:ext cx="9070975" cy="1262063"/>
          </a:xfrm>
          <a:ln/>
        </p:spPr>
        <p:txBody>
          <a:bodyPr tIns="38791"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Dataset Access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1768478"/>
            <a:ext cx="8869363" cy="4384675"/>
          </a:xfrm>
          <a:ln/>
        </p:spPr>
        <p:txBody>
          <a:bodyPr/>
          <a:lstStyle/>
          <a:p>
            <a:pPr marL="431620" indent="-323716"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Curate Big Data for social science: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Social data: Twitter feeds, etc.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Partnerships with social dataset providers</a:t>
            </a:r>
          </a:p>
          <a:p>
            <a:pPr marL="431620" indent="-323716">
              <a:buSzPct val="45000"/>
              <a:buFont typeface="Wingdings" charset="2"/>
              <a:buChar char="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altLang="en-US"/>
              <a:t>Enable students to capture own data</a:t>
            </a:r>
          </a:p>
          <a:p>
            <a:pPr marL="431620" indent="-323716">
              <a:buSzPct val="45000"/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endParaRPr lang="en-US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754563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5975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394329"/>
            <a:ext cx="32194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505451"/>
            <a:ext cx="137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679</Words>
  <Application>Microsoft Office PowerPoint</Application>
  <PresentationFormat>Custom</PresentationFormat>
  <Paragraphs>167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The Creation of a Big Data Analysis Environment for Undergraduates in SUNY</vt:lpstr>
      <vt:lpstr>PowerPoint Presentation</vt:lpstr>
      <vt:lpstr>PowerPoint Presentation</vt:lpstr>
      <vt:lpstr>PowerPoint Presentation</vt:lpstr>
      <vt:lpstr>Collaboration Goals</vt:lpstr>
      <vt:lpstr>Introducing VIDIA</vt:lpstr>
      <vt:lpstr>VIDIA</vt:lpstr>
      <vt:lpstr>Data Mining Workflow Tools</vt:lpstr>
      <vt:lpstr>Dataset Access</vt:lpstr>
      <vt:lpstr>HUBzero Platform</vt:lpstr>
      <vt:lpstr>PowerPoint Presentation</vt:lpstr>
      <vt:lpstr>Teaching on HUBzero</vt:lpstr>
      <vt:lpstr>User Dashboard</vt:lpstr>
      <vt:lpstr>Collaborative Features</vt:lpstr>
      <vt:lpstr>Groups</vt:lpstr>
      <vt:lpstr>Resources</vt:lpstr>
      <vt:lpstr>Deployed Tool</vt:lpstr>
      <vt:lpstr>PowerPoint Presentation</vt:lpstr>
      <vt:lpstr>Computing Environment</vt:lpstr>
      <vt:lpstr>VIDIA Hardware</vt:lpstr>
      <vt:lpstr>VIDIA: Spring 2014</vt:lpstr>
      <vt:lpstr>RapidMiner Sessions</vt:lpstr>
      <vt:lpstr>Challenges</vt:lpstr>
      <vt:lpstr>What's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Undergraduates with a Virtual Infrastructure for Data Intensive Analysis</dc:title>
  <dc:creator>Jeanette Sperhac</dc:creator>
  <cp:lastModifiedBy>Greenberg, Jim</cp:lastModifiedBy>
  <cp:revision>253</cp:revision>
  <cp:lastPrinted>1601-01-01T00:00:00Z</cp:lastPrinted>
  <dcterms:created xsi:type="dcterms:W3CDTF">2013-05-02T15:12:53Z</dcterms:created>
  <dcterms:modified xsi:type="dcterms:W3CDTF">2014-07-02T16:56:03Z</dcterms:modified>
</cp:coreProperties>
</file>