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8"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6" d="100"/>
          <a:sy n="146" d="100"/>
        </p:scale>
        <p:origin x="-1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E8E61E-56D2-3B4D-ABD7-EA11BA653B29}"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136977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8E61E-56D2-3B4D-ABD7-EA11BA653B29}"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408884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8E61E-56D2-3B4D-ABD7-EA11BA653B29}"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153334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8E61E-56D2-3B4D-ABD7-EA11BA653B29}"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213504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8E61E-56D2-3B4D-ABD7-EA11BA653B29}"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4025640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E8E61E-56D2-3B4D-ABD7-EA11BA653B29}" type="datetimeFigureOut">
              <a:rPr lang="en-US" smtClean="0"/>
              <a:t>5/15/14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263888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E8E61E-56D2-3B4D-ABD7-EA11BA653B29}" type="datetimeFigureOut">
              <a:rPr lang="en-US" smtClean="0"/>
              <a:t>5/15/14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77816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E8E61E-56D2-3B4D-ABD7-EA11BA653B29}" type="datetimeFigureOut">
              <a:rPr lang="en-US" smtClean="0"/>
              <a:t>5/15/14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1825749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8E61E-56D2-3B4D-ABD7-EA11BA653B29}" type="datetimeFigureOut">
              <a:rPr lang="en-US" smtClean="0"/>
              <a:t>5/15/14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379106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8E61E-56D2-3B4D-ABD7-EA11BA653B29}" type="datetimeFigureOut">
              <a:rPr lang="en-US" smtClean="0"/>
              <a:t>5/15/14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78662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8E61E-56D2-3B4D-ABD7-EA11BA653B29}" type="datetimeFigureOut">
              <a:rPr lang="en-US" smtClean="0"/>
              <a:t>5/15/14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E6C49-9F7C-8E4E-8AAB-97B4D5700142}" type="slidenum">
              <a:rPr lang="en-US" smtClean="0"/>
              <a:t>‹#›</a:t>
            </a:fld>
            <a:endParaRPr lang="en-US"/>
          </a:p>
        </p:txBody>
      </p:sp>
    </p:spTree>
    <p:extLst>
      <p:ext uri="{BB962C8B-B14F-4D97-AF65-F5344CB8AC3E}">
        <p14:creationId xmlns:p14="http://schemas.microsoft.com/office/powerpoint/2010/main" val="39989061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8E61E-56D2-3B4D-ABD7-EA11BA653B29}" type="datetimeFigureOut">
              <a:rPr lang="en-US" smtClean="0"/>
              <a:t>5/15/14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E6C49-9F7C-8E4E-8AAB-97B4D5700142}" type="slidenum">
              <a:rPr lang="en-US" smtClean="0"/>
              <a:t>‹#›</a:t>
            </a:fld>
            <a:endParaRPr lang="en-US"/>
          </a:p>
        </p:txBody>
      </p:sp>
    </p:spTree>
    <p:extLst>
      <p:ext uri="{BB962C8B-B14F-4D97-AF65-F5344CB8AC3E}">
        <p14:creationId xmlns:p14="http://schemas.microsoft.com/office/powerpoint/2010/main" val="3004607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cr.buffalo.edu/" TargetMode="External"/><Relationship Id="rId4" Type="http://schemas.openxmlformats.org/officeDocument/2006/relationships/hyperlink" Target="http://www.oneonta.edu/bigdata" TargetMode="External"/><Relationship Id="rId5" Type="http://schemas.openxmlformats.org/officeDocument/2006/relationships/hyperlink" Target="mailto:smgallo@buffalo.edu" TargetMode="External"/><Relationship Id="rId6" Type="http://schemas.openxmlformats.org/officeDocument/2006/relationships/hyperlink" Target="mailto:jim.greenberg@oneonta.edu" TargetMode="External"/><Relationship Id="rId1" Type="http://schemas.openxmlformats.org/officeDocument/2006/relationships/slideLayout" Target="../slideLayouts/slideLayout2.xml"/><Relationship Id="rId2" Type="http://schemas.openxmlformats.org/officeDocument/2006/relationships/hyperlink" Target="https://hubzero.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Take This 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Back in the 1970s, in response to the rising awareness that computers could be used for quantitative analysis, SPSS (or similar) was installed across Higher Ed. in undergraduate social science programs.</a:t>
            </a:r>
          </a:p>
          <a:p>
            <a:endParaRPr lang="en-US" dirty="0"/>
          </a:p>
          <a:p>
            <a:r>
              <a:rPr lang="en-US" dirty="0" smtClean="0"/>
              <a:t>Today, social media, and other big data sources, along with </a:t>
            </a:r>
            <a:r>
              <a:rPr lang="en-US" dirty="0" smtClean="0"/>
              <a:t>the emergence of more powerful qualitative </a:t>
            </a:r>
            <a:r>
              <a:rPr lang="en-US" dirty="0" smtClean="0"/>
              <a:t>computing software </a:t>
            </a:r>
            <a:r>
              <a:rPr lang="en-US" dirty="0" smtClean="0"/>
              <a:t>require </a:t>
            </a:r>
            <a:r>
              <a:rPr lang="en-US" dirty="0" smtClean="0"/>
              <a:t>Higher Ed. to again deploy the modern tools of the social scientist. </a:t>
            </a:r>
          </a:p>
        </p:txBody>
      </p:sp>
    </p:spTree>
    <p:extLst>
      <p:ext uri="{BB962C8B-B14F-4D97-AF65-F5344CB8AC3E}">
        <p14:creationId xmlns:p14="http://schemas.microsoft.com/office/powerpoint/2010/main" val="282599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it in Teaching?		</a:t>
            </a:r>
            <a:endParaRPr lang="en-US" dirty="0"/>
          </a:p>
        </p:txBody>
      </p:sp>
      <p:sp>
        <p:nvSpPr>
          <p:cNvPr id="3" name="Content Placeholder 2"/>
          <p:cNvSpPr>
            <a:spLocks noGrp="1"/>
          </p:cNvSpPr>
          <p:nvPr>
            <p:ph idx="1"/>
          </p:nvPr>
        </p:nvSpPr>
        <p:spPr/>
        <p:txBody>
          <a:bodyPr/>
          <a:lstStyle/>
          <a:p>
            <a:r>
              <a:rPr lang="en-US" dirty="0" smtClean="0"/>
              <a:t>Unified platform for coursework</a:t>
            </a:r>
          </a:p>
          <a:p>
            <a:r>
              <a:rPr lang="en-US" dirty="0" smtClean="0"/>
              <a:t>Easy on admins: obviates software installs and workstation setups</a:t>
            </a:r>
          </a:p>
          <a:p>
            <a:r>
              <a:rPr lang="en-US" dirty="0" smtClean="0"/>
              <a:t>Ubiquitous access anytime, anywhere</a:t>
            </a:r>
          </a:p>
          <a:p>
            <a:r>
              <a:rPr lang="en-US" dirty="0" smtClean="0"/>
              <a:t>Resources can be selectively secured</a:t>
            </a:r>
          </a:p>
          <a:p>
            <a:r>
              <a:rPr lang="en-US" dirty="0" smtClean="0"/>
              <a:t>Students retain access </a:t>
            </a:r>
            <a:r>
              <a:rPr lang="en-US" smtClean="0"/>
              <a:t>after course ends</a:t>
            </a:r>
            <a:endParaRPr lang="en-US"/>
          </a:p>
        </p:txBody>
      </p:sp>
    </p:spTree>
    <p:extLst>
      <p:ext uri="{BB962C8B-B14F-4D97-AF65-F5344CB8AC3E}">
        <p14:creationId xmlns:p14="http://schemas.microsoft.com/office/powerpoint/2010/main" val="395634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1221"/>
            <a:ext cx="8229600" cy="1143000"/>
          </a:xfrm>
        </p:spPr>
        <p:txBody>
          <a:bodyPr/>
          <a:lstStyle/>
          <a:p>
            <a:r>
              <a:rPr lang="en-US" dirty="0" smtClean="0"/>
              <a:t>DEMO	</a:t>
            </a:r>
            <a:endParaRPr lang="en-US" dirty="0"/>
          </a:p>
        </p:txBody>
      </p:sp>
    </p:spTree>
    <p:extLst>
      <p:ext uri="{BB962C8B-B14F-4D97-AF65-F5344CB8AC3E}">
        <p14:creationId xmlns:p14="http://schemas.microsoft.com/office/powerpoint/2010/main" val="210738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	</a:t>
            </a:r>
            <a:endParaRPr lang="en-US" dirty="0"/>
          </a:p>
        </p:txBody>
      </p:sp>
      <p:sp>
        <p:nvSpPr>
          <p:cNvPr id="3" name="Content Placeholder 2"/>
          <p:cNvSpPr>
            <a:spLocks noGrp="1"/>
          </p:cNvSpPr>
          <p:nvPr>
            <p:ph idx="1"/>
          </p:nvPr>
        </p:nvSpPr>
        <p:spPr/>
        <p:txBody>
          <a:bodyPr/>
          <a:lstStyle/>
          <a:p>
            <a:r>
              <a:rPr lang="en-US" dirty="0" err="1" smtClean="0"/>
              <a:t>HUBzero</a:t>
            </a:r>
            <a:r>
              <a:rPr lang="en-US" dirty="0" smtClean="0"/>
              <a:t>: </a:t>
            </a:r>
            <a:r>
              <a:rPr lang="en-US" dirty="0" smtClean="0">
                <a:hlinkClick r:id="rId2"/>
              </a:rPr>
              <a:t>https://hubzero.org</a:t>
            </a:r>
            <a:endParaRPr lang="en-US" dirty="0" smtClean="0"/>
          </a:p>
          <a:p>
            <a:r>
              <a:rPr lang="en-US" dirty="0" smtClean="0"/>
              <a:t>CCR: </a:t>
            </a:r>
            <a:r>
              <a:rPr lang="en-US" dirty="0" smtClean="0">
                <a:hlinkClick r:id="rId3"/>
              </a:rPr>
              <a:t>http://ccr.buffalo.edu/</a:t>
            </a:r>
            <a:endParaRPr lang="en-US" dirty="0" smtClean="0"/>
          </a:p>
          <a:p>
            <a:r>
              <a:rPr lang="en-US" dirty="0" smtClean="0"/>
              <a:t>SUNY Oneonta’s Undergraduate Big Data Initiative: </a:t>
            </a:r>
            <a:r>
              <a:rPr lang="en-US" dirty="0" smtClean="0">
                <a:hlinkClick r:id="rId4"/>
              </a:rPr>
              <a:t>http://www.oneonta.edu/bigdata</a:t>
            </a:r>
            <a:endParaRPr lang="en-US" dirty="0" smtClean="0"/>
          </a:p>
          <a:p>
            <a:r>
              <a:rPr lang="en-US" dirty="0" smtClean="0"/>
              <a:t>Contact Steve Gallo at CCR </a:t>
            </a:r>
            <a:r>
              <a:rPr lang="en-US" dirty="0" smtClean="0">
                <a:hlinkClick r:id="rId5"/>
              </a:rPr>
              <a:t>smgallo@buffalo.edu</a:t>
            </a:r>
            <a:r>
              <a:rPr lang="en-US" dirty="0" smtClean="0"/>
              <a:t> or Jim Greenberg at SUNY Oneonta </a:t>
            </a:r>
            <a:r>
              <a:rPr lang="en-US" dirty="0" smtClean="0">
                <a:hlinkClick r:id="rId6"/>
              </a:rPr>
              <a:t>jim.greenberg@oneonta.edu</a:t>
            </a:r>
            <a:endParaRPr lang="en-US" dirty="0" smtClean="0"/>
          </a:p>
          <a:p>
            <a:endParaRPr lang="en-US" dirty="0"/>
          </a:p>
        </p:txBody>
      </p:sp>
    </p:spTree>
    <p:extLst>
      <p:ext uri="{BB962C8B-B14F-4D97-AF65-F5344CB8AC3E}">
        <p14:creationId xmlns:p14="http://schemas.microsoft.com/office/powerpoint/2010/main" val="347820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EDUCAUSE 2012 </a:t>
            </a:r>
          </a:p>
          <a:p>
            <a:pPr lvl="1"/>
            <a:r>
              <a:rPr lang="en-US" dirty="0" smtClean="0"/>
              <a:t>EMC</a:t>
            </a:r>
            <a:r>
              <a:rPr lang="en-US" baseline="30000" dirty="0" smtClean="0"/>
              <a:t>2</a:t>
            </a:r>
            <a:r>
              <a:rPr lang="en-US" dirty="0" smtClean="0"/>
              <a:t> gave a presentation on the emerging need for data scientists in all disciplines.</a:t>
            </a:r>
          </a:p>
          <a:p>
            <a:pPr lvl="1"/>
            <a:r>
              <a:rPr lang="en-US" dirty="0" smtClean="0"/>
              <a:t>Since then a growing number of studies continue to point out this need.  The latest I’ve seen was the WSJ, Feb. 4, 2014) </a:t>
            </a:r>
          </a:p>
          <a:p>
            <a:pPr lvl="1"/>
            <a:r>
              <a:rPr lang="en-US" dirty="0" smtClean="0"/>
              <a:t>The “straw that broke my camel’s back was the Scrapping Twitter paper by O’Connor, </a:t>
            </a:r>
            <a:r>
              <a:rPr lang="en-US" dirty="0" err="1" smtClean="0"/>
              <a:t>Balasubramanyan</a:t>
            </a:r>
            <a:r>
              <a:rPr lang="en-US" dirty="0" smtClean="0"/>
              <a:t>, </a:t>
            </a:r>
            <a:r>
              <a:rPr lang="en-US" dirty="0" err="1" smtClean="0"/>
              <a:t>Routledge</a:t>
            </a:r>
            <a:r>
              <a:rPr lang="en-US" dirty="0" smtClean="0"/>
              <a:t>, and Smith at Carnegie Mellon entitled, “From Tweets to Polls: Linking Text Sentiment to Public Opinion Time Series”. </a:t>
            </a:r>
            <a:r>
              <a:rPr lang="en-US" dirty="0"/>
              <a:t>Proceedings of the International AAAI Conference on Weblogs and Social Media, Washington, DC, May 2010</a:t>
            </a:r>
          </a:p>
        </p:txBody>
      </p:sp>
    </p:spTree>
    <p:extLst>
      <p:ext uri="{BB962C8B-B14F-4D97-AF65-F5344CB8AC3E}">
        <p14:creationId xmlns:p14="http://schemas.microsoft.com/office/powerpoint/2010/main" val="46126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a:t>
            </a:r>
            <a:endParaRPr lang="en-US" dirty="0"/>
          </a:p>
        </p:txBody>
      </p:sp>
      <p:sp>
        <p:nvSpPr>
          <p:cNvPr id="3" name="Content Placeholder 2"/>
          <p:cNvSpPr>
            <a:spLocks noGrp="1"/>
          </p:cNvSpPr>
          <p:nvPr>
            <p:ph idx="1"/>
          </p:nvPr>
        </p:nvSpPr>
        <p:spPr/>
        <p:txBody>
          <a:bodyPr/>
          <a:lstStyle/>
          <a:p>
            <a:r>
              <a:rPr lang="en-US" dirty="0" smtClean="0"/>
              <a:t>Need data </a:t>
            </a:r>
            <a:endParaRPr lang="en-US" dirty="0" smtClean="0"/>
          </a:p>
          <a:p>
            <a:r>
              <a:rPr lang="en-US" dirty="0" smtClean="0"/>
              <a:t>Need </a:t>
            </a:r>
            <a:r>
              <a:rPr lang="en-US" dirty="0" smtClean="0"/>
              <a:t>software to analyze </a:t>
            </a:r>
            <a:r>
              <a:rPr lang="en-US" dirty="0" smtClean="0"/>
              <a:t>data</a:t>
            </a:r>
          </a:p>
          <a:p>
            <a:r>
              <a:rPr lang="en-US" dirty="0" smtClean="0"/>
              <a:t>Need </a:t>
            </a:r>
            <a:r>
              <a:rPr lang="en-US" dirty="0"/>
              <a:t>IT environment to support large datasets</a:t>
            </a:r>
          </a:p>
          <a:p>
            <a:endParaRPr lang="en-US" dirty="0"/>
          </a:p>
        </p:txBody>
      </p:sp>
    </p:spTree>
    <p:extLst>
      <p:ext uri="{BB962C8B-B14F-4D97-AF65-F5344CB8AC3E}">
        <p14:creationId xmlns:p14="http://schemas.microsoft.com/office/powerpoint/2010/main" val="258927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err="1" smtClean="0"/>
              <a:t>HUBzero</a:t>
            </a:r>
            <a:r>
              <a:rPr lang="en-US" dirty="0" smtClean="0"/>
              <a:t> was developed by a community grounded at Perdue University.</a:t>
            </a:r>
          </a:p>
          <a:p>
            <a:r>
              <a:rPr lang="en-US" dirty="0" smtClean="0"/>
              <a:t>Open Source</a:t>
            </a:r>
          </a:p>
          <a:p>
            <a:r>
              <a:rPr lang="en-US" dirty="0" smtClean="0"/>
              <a:t>Best thought of as a platform for scientific collaboration. </a:t>
            </a:r>
          </a:p>
          <a:p>
            <a:r>
              <a:rPr lang="en-US" dirty="0" smtClean="0"/>
              <a:t>SUNY Oneonta and CCR at UB supported by IITG monies building an undergraduate “big data</a:t>
            </a:r>
            <a:r>
              <a:rPr lang="en-US" smtClean="0"/>
              <a:t>” sandbox. </a:t>
            </a:r>
            <a:endParaRPr lang="en-US" dirty="0"/>
          </a:p>
        </p:txBody>
      </p:sp>
    </p:spTree>
    <p:extLst>
      <p:ext uri="{BB962C8B-B14F-4D97-AF65-F5344CB8AC3E}">
        <p14:creationId xmlns:p14="http://schemas.microsoft.com/office/powerpoint/2010/main" val="68423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Like Most About </a:t>
            </a:r>
            <a:r>
              <a:rPr lang="en-US" dirty="0" err="1" smtClean="0"/>
              <a:t>HUBZero</a:t>
            </a:r>
            <a:r>
              <a:rPr lang="en-US" dirty="0" smtClean="0"/>
              <a:t>	</a:t>
            </a:r>
            <a:endParaRPr lang="en-US" dirty="0"/>
          </a:p>
        </p:txBody>
      </p:sp>
      <p:sp>
        <p:nvSpPr>
          <p:cNvPr id="3" name="Content Placeholder 2"/>
          <p:cNvSpPr>
            <a:spLocks noGrp="1"/>
          </p:cNvSpPr>
          <p:nvPr>
            <p:ph idx="1"/>
          </p:nvPr>
        </p:nvSpPr>
        <p:spPr/>
        <p:txBody>
          <a:bodyPr/>
          <a:lstStyle/>
          <a:p>
            <a:r>
              <a:rPr lang="en-US" dirty="0" smtClean="0"/>
              <a:t>Combines collaborative tools around data files and applications.  </a:t>
            </a:r>
            <a:endParaRPr lang="en-US" dirty="0"/>
          </a:p>
          <a:p>
            <a:r>
              <a:rPr lang="en-US" dirty="0" smtClean="0"/>
              <a:t>Web based</a:t>
            </a:r>
          </a:p>
          <a:p>
            <a:r>
              <a:rPr lang="en-US" dirty="0" smtClean="0"/>
              <a:t>Academic communities can easily collaborate.  </a:t>
            </a:r>
          </a:p>
          <a:p>
            <a:endParaRPr lang="en-US" dirty="0"/>
          </a:p>
          <a:p>
            <a:r>
              <a:rPr lang="en-US" dirty="0" smtClean="0"/>
              <a:t>Think – Yammer, </a:t>
            </a:r>
            <a:r>
              <a:rPr lang="en-US" dirty="0" err="1" smtClean="0"/>
              <a:t>Dropbox</a:t>
            </a:r>
            <a:r>
              <a:rPr lang="en-US" dirty="0" smtClean="0"/>
              <a:t>, and VDI all in one. </a:t>
            </a:r>
            <a:endParaRPr lang="en-US" dirty="0"/>
          </a:p>
        </p:txBody>
      </p:sp>
    </p:spTree>
    <p:extLst>
      <p:ext uri="{BB962C8B-B14F-4D97-AF65-F5344CB8AC3E}">
        <p14:creationId xmlns:p14="http://schemas.microsoft.com/office/powerpoint/2010/main" val="254309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SUNY Collaboration	</a:t>
            </a:r>
            <a:endParaRPr lang="en-US" dirty="0"/>
          </a:p>
        </p:txBody>
      </p:sp>
      <p:sp>
        <p:nvSpPr>
          <p:cNvPr id="3" name="Content Placeholder 2"/>
          <p:cNvSpPr>
            <a:spLocks noGrp="1"/>
          </p:cNvSpPr>
          <p:nvPr>
            <p:ph idx="1"/>
          </p:nvPr>
        </p:nvSpPr>
        <p:spPr/>
        <p:txBody>
          <a:bodyPr/>
          <a:lstStyle/>
          <a:p>
            <a:r>
              <a:rPr lang="en-US" dirty="0" smtClean="0"/>
              <a:t>CCR at UB</a:t>
            </a:r>
          </a:p>
          <a:p>
            <a:r>
              <a:rPr lang="en-US" dirty="0" smtClean="0"/>
              <a:t>IITG Grant Supported</a:t>
            </a:r>
          </a:p>
          <a:p>
            <a:r>
              <a:rPr lang="en-US" dirty="0" smtClean="0"/>
              <a:t>SUNY Oneonta undergraduate courses (Sociology, Political Science, Philosophy so far)</a:t>
            </a:r>
            <a:endParaRPr lang="en-US" dirty="0"/>
          </a:p>
        </p:txBody>
      </p:sp>
    </p:spTree>
    <p:extLst>
      <p:ext uri="{BB962C8B-B14F-4D97-AF65-F5344CB8AC3E}">
        <p14:creationId xmlns:p14="http://schemas.microsoft.com/office/powerpoint/2010/main" val="387257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HPC2 Portal		</a:t>
            </a:r>
            <a:endParaRPr lang="en-US" dirty="0"/>
          </a:p>
        </p:txBody>
      </p:sp>
      <p:sp>
        <p:nvSpPr>
          <p:cNvPr id="3" name="Content Placeholder 2"/>
          <p:cNvSpPr>
            <a:spLocks noGrp="1"/>
          </p:cNvSpPr>
          <p:nvPr>
            <p:ph idx="1"/>
          </p:nvPr>
        </p:nvSpPr>
        <p:spPr/>
        <p:txBody>
          <a:bodyPr>
            <a:normAutofit lnSpcReduction="10000"/>
          </a:bodyPr>
          <a:lstStyle/>
          <a:p>
            <a:r>
              <a:rPr lang="en-US" dirty="0" smtClean="0"/>
              <a:t>Tools, computation, simulation all hosted at CCR. </a:t>
            </a:r>
          </a:p>
          <a:p>
            <a:r>
              <a:rPr lang="en-US" dirty="0" err="1" smtClean="0"/>
              <a:t>HUBzero</a:t>
            </a:r>
            <a:r>
              <a:rPr lang="en-US" dirty="0" smtClean="0"/>
              <a:t> software developed at Perdue powers this environment</a:t>
            </a:r>
          </a:p>
          <a:p>
            <a:r>
              <a:rPr lang="en-US" dirty="0" smtClean="0"/>
              <a:t>Helps science and industry communities share resources and collaborate</a:t>
            </a:r>
          </a:p>
          <a:p>
            <a:r>
              <a:rPr lang="en-US" dirty="0" smtClean="0"/>
              <a:t>Helps undergraduate programs give students access to computing tools (analysis, visualization, and more)</a:t>
            </a:r>
            <a:endParaRPr lang="en-US" dirty="0"/>
          </a:p>
        </p:txBody>
      </p:sp>
    </p:spTree>
    <p:extLst>
      <p:ext uri="{BB962C8B-B14F-4D97-AF65-F5344CB8AC3E}">
        <p14:creationId xmlns:p14="http://schemas.microsoft.com/office/powerpoint/2010/main" val="298539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User Perspective: A Browser and a Dream</a:t>
            </a:r>
            <a:endParaRPr lang="en-US" dirty="0"/>
          </a:p>
        </p:txBody>
      </p:sp>
      <p:sp>
        <p:nvSpPr>
          <p:cNvPr id="3" name="Content Placeholder 2"/>
          <p:cNvSpPr>
            <a:spLocks noGrp="1"/>
          </p:cNvSpPr>
          <p:nvPr>
            <p:ph idx="1"/>
          </p:nvPr>
        </p:nvSpPr>
        <p:spPr/>
        <p:txBody>
          <a:bodyPr/>
          <a:lstStyle/>
          <a:p>
            <a:r>
              <a:rPr lang="en-US" dirty="0" smtClean="0"/>
              <a:t>All you need is a browser and a dream. </a:t>
            </a:r>
          </a:p>
          <a:p>
            <a:r>
              <a:rPr lang="en-US" dirty="0" smtClean="0"/>
              <a:t>Very familiar interface (Facebook, Yammer like)</a:t>
            </a:r>
          </a:p>
          <a:p>
            <a:r>
              <a:rPr lang="en-US" dirty="0" smtClean="0"/>
              <a:t>Applications and Files are easily accessed and organized by project, group, etc. </a:t>
            </a:r>
          </a:p>
          <a:p>
            <a:r>
              <a:rPr lang="en-US" dirty="0" smtClean="0"/>
              <a:t>Mechanism for uploading files and other resources – super simple</a:t>
            </a:r>
          </a:p>
        </p:txBody>
      </p:sp>
    </p:spTree>
    <p:extLst>
      <p:ext uri="{BB962C8B-B14F-4D97-AF65-F5344CB8AC3E}">
        <p14:creationId xmlns:p14="http://schemas.microsoft.com/office/powerpoint/2010/main" val="2610396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Users of this Technology			</a:t>
            </a:r>
            <a:endParaRPr lang="en-US" dirty="0"/>
          </a:p>
        </p:txBody>
      </p:sp>
      <p:sp>
        <p:nvSpPr>
          <p:cNvPr id="3" name="Content Placeholder 2"/>
          <p:cNvSpPr>
            <a:spLocks noGrp="1"/>
          </p:cNvSpPr>
          <p:nvPr>
            <p:ph idx="1"/>
          </p:nvPr>
        </p:nvSpPr>
        <p:spPr/>
        <p:txBody>
          <a:bodyPr/>
          <a:lstStyle/>
          <a:p>
            <a:r>
              <a:rPr lang="en-US" dirty="0" smtClean="0"/>
              <a:t>RPI, Stony Brook, Brookhaven Lab, CCR at UB, </a:t>
            </a:r>
            <a:r>
              <a:rPr lang="en-US" dirty="0" err="1" smtClean="0"/>
              <a:t>NYSERNet</a:t>
            </a:r>
            <a:r>
              <a:rPr lang="en-US" dirty="0" smtClean="0"/>
              <a:t>, </a:t>
            </a:r>
            <a:r>
              <a:rPr lang="en-US" dirty="0" err="1" smtClean="0"/>
              <a:t>Kinex</a:t>
            </a:r>
            <a:r>
              <a:rPr lang="en-US" dirty="0" smtClean="0"/>
              <a:t> Pharmaceuticals, IBC Digital, Sentient Science, and other academic collaborators worldwide.  </a:t>
            </a:r>
          </a:p>
          <a:p>
            <a:r>
              <a:rPr lang="en-US" dirty="0" smtClean="0"/>
              <a:t>SUNY Oneonta using CCR’s instance.</a:t>
            </a:r>
          </a:p>
          <a:p>
            <a:endParaRPr lang="en-US" dirty="0"/>
          </a:p>
        </p:txBody>
      </p:sp>
    </p:spTree>
    <p:extLst>
      <p:ext uri="{BB962C8B-B14F-4D97-AF65-F5344CB8AC3E}">
        <p14:creationId xmlns:p14="http://schemas.microsoft.com/office/powerpoint/2010/main" val="3966362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15430</TotalTime>
  <Words>525</Words>
  <Application>Microsoft Macintosh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Why Take This On?</vt:lpstr>
      <vt:lpstr>Awareness </vt:lpstr>
      <vt:lpstr>The Problem  </vt:lpstr>
      <vt:lpstr>Background  </vt:lpstr>
      <vt:lpstr>What I Like Most About HUBZero </vt:lpstr>
      <vt:lpstr>SUNY Collaboration </vt:lpstr>
      <vt:lpstr>HPC2 Portal  </vt:lpstr>
      <vt:lpstr>User Perspective: A Browser and a Dream</vt:lpstr>
      <vt:lpstr>Current Users of this Technology   </vt:lpstr>
      <vt:lpstr>Why Use it in Teaching?  </vt:lpstr>
      <vt:lpstr>DEMO </vt:lpstr>
      <vt:lpstr>More info: </vt:lpstr>
    </vt:vector>
  </TitlesOfParts>
  <Company>SUNY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HUBZero   </dc:title>
  <dc:creator>Jim Greenberg</dc:creator>
  <cp:lastModifiedBy>James Greenberg</cp:lastModifiedBy>
  <cp:revision>10</cp:revision>
  <dcterms:created xsi:type="dcterms:W3CDTF">2013-09-06T11:07:41Z</dcterms:created>
  <dcterms:modified xsi:type="dcterms:W3CDTF">2014-05-15T15:56:37Z</dcterms:modified>
</cp:coreProperties>
</file>