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338" r:id="rId5"/>
    <p:sldId id="310" r:id="rId6"/>
    <p:sldId id="342" r:id="rId7"/>
    <p:sldId id="343" r:id="rId8"/>
    <p:sldId id="341" r:id="rId9"/>
    <p:sldId id="326" r:id="rId10"/>
    <p:sldId id="336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6" r:id="rId23"/>
    <p:sldId id="331" r:id="rId24"/>
    <p:sldId id="33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notesViewPr>
    <p:cSldViewPr>
      <p:cViewPr varScale="1">
        <p:scale>
          <a:sx n="59" d="100"/>
          <a:sy n="59" d="100"/>
        </p:scale>
        <p:origin x="-112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21BF857-1173-49E5-88B3-9B36B9298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2AB41C0-A871-4CA3-90F5-B927AC556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B21576-A20B-42D0-807E-1696766D9936}" type="slidenum">
              <a:rPr lang="en-US"/>
              <a:pPr/>
              <a:t>1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19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20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21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22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FAE2DE-75B3-4FF8-8280-AFEDB65C0696}" type="slidenum">
              <a:rPr lang="en-US"/>
              <a:pPr/>
              <a:t>2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3EAE9E-4C95-4F7E-897D-3E39B12875B8}" type="slidenum">
              <a:rPr lang="en-US"/>
              <a:pPr/>
              <a:t>3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2C7893-0D72-45C2-80BF-9D1C4D7FFE2C}" type="slidenum">
              <a:rPr lang="en-US"/>
              <a:pPr/>
              <a:t>9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340EDB-A152-4C5A-9D49-673C585CC3CC}" type="slidenum">
              <a:rPr lang="en-US"/>
              <a:pPr/>
              <a:t>10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16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17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9A228-B843-4140-A22D-6028B3361657}" type="slidenum">
              <a:rPr lang="en-US"/>
              <a:pPr/>
              <a:t>18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392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92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86ABC2-CA96-4F15-BC52-09A4C4E61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2FC10-9163-47D1-8290-A90063442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5200-F06B-4B50-BA2E-003991F2C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EE7C3-ADC0-4DE1-BA76-1FD25B553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191C2-F77D-4D22-86B1-42994D4E2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62FC5-12FB-46B7-AD1F-ED83FBB64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4118E-A623-4195-B7E7-1F4951690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585D4-218F-4EF8-B045-7672A606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CFB89-7434-4D7B-9BD3-AE77AABAB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D3C0E-52F4-4033-9534-58A95C8B1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19E6A-7109-4628-8B44-96ECF697F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87DB44FE-0FA0-40FD-B446-6234F7661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382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82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82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382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382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382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382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82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382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5908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Assessing Student Learning Outcomes in Student Development – Part II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495800"/>
            <a:ext cx="73914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Student Development Division Retreat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SUNY Oneonta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May 27, 2008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Components of a Good Outcome Statement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772400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Who is the target?</a:t>
            </a:r>
          </a:p>
          <a:p>
            <a:pPr eaLnBrk="1" hangingPunct="1"/>
            <a:r>
              <a:rPr lang="en-US" dirty="0" smtClean="0"/>
              <a:t>What domain of student development is the target?</a:t>
            </a:r>
          </a:p>
          <a:p>
            <a:pPr eaLnBrk="1" hangingPunct="1"/>
            <a:r>
              <a:rPr lang="en-US" dirty="0" smtClean="0"/>
              <a:t>What change is expected?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But Other Things to Keep </a:t>
            </a:r>
            <a:br>
              <a:rPr lang="en-US" dirty="0" smtClean="0"/>
            </a:br>
            <a:r>
              <a:rPr lang="en-US" dirty="0" smtClean="0"/>
              <a:t>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a program/activity in place to bring about outcome?</a:t>
            </a:r>
          </a:p>
          <a:p>
            <a:r>
              <a:rPr lang="en-US" dirty="0" smtClean="0"/>
              <a:t>Can desired change in students be measured?</a:t>
            </a:r>
          </a:p>
          <a:p>
            <a:r>
              <a:rPr lang="en-US" dirty="0" smtClean="0"/>
              <a:t>How will you know you were successful?</a:t>
            </a:r>
          </a:p>
          <a:p>
            <a:r>
              <a:rPr lang="en-US" dirty="0" smtClean="0"/>
              <a:t>Do external standards apply (i.e., in case of external accreditation/certification)?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Outcome Writing Rule #1: Focus on Student, Not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Good example: “Student workers will identify, provide, and implement technical equipment that is appropriate for specific union events.”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Poor example: “College union work study program will teach student workers how to select and set up equipment for union events.”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752600"/>
          </a:xfrm>
        </p:spPr>
        <p:txBody>
          <a:bodyPr/>
          <a:lstStyle/>
          <a:p>
            <a:pPr algn="ctr"/>
            <a:r>
              <a:rPr lang="en-US" dirty="0" smtClean="0"/>
              <a:t>Outcome Writing Rule #2: State Outcomes Using Concrete Language and Action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6700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Good example: “Students will negotiate necessary academic accommodations with faculty members.”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Poor example: “Our objective is to enhance students’ independence and self-confidence.”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Outcome Writing Rule </a:t>
            </a:r>
            <a:r>
              <a:rPr lang="en-US" dirty="0" smtClean="0"/>
              <a:t>#3: </a:t>
            </a:r>
            <a:r>
              <a:rPr lang="en-US" dirty="0" smtClean="0"/>
              <a:t>Focus on Results, Not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229600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Good example: “Students will demonstrate increased job search skills (e.g., letter and resume writing, interviewing, employer research).”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Poor example: “Students will participate in three 2-hour sessions on letter writing, interviewing, and employer research.”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Student Learning Outcomes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Basic Principles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3820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Measurement techniques must be rigorous, since unreliable data are of minimal value</a:t>
            </a:r>
          </a:p>
          <a:p>
            <a:pPr eaLnBrk="1" hangingPunct="1"/>
            <a:r>
              <a:rPr lang="en-US" dirty="0" smtClean="0"/>
              <a:t>Best to use variety of quantitative and qualitative measures</a:t>
            </a:r>
          </a:p>
          <a:p>
            <a:pPr lvl="1" eaLnBrk="1" hangingPunct="1"/>
            <a:r>
              <a:rPr lang="en-US" dirty="0" smtClean="0"/>
              <a:t>Quantitative easier, but not often as rich</a:t>
            </a:r>
          </a:p>
          <a:p>
            <a:pPr lvl="1" eaLnBrk="1" hangingPunct="1"/>
            <a:r>
              <a:rPr lang="en-US" dirty="0" smtClean="0"/>
              <a:t>Qualitative often more informative, but require check on scoring (e.g., rubrics)</a:t>
            </a:r>
            <a:endParaRPr lang="en-US" dirty="0" smtClean="0"/>
          </a:p>
          <a:p>
            <a:pPr eaLnBrk="1" hangingPunct="1"/>
            <a:r>
              <a:rPr lang="en-US" dirty="0" smtClean="0"/>
              <a:t>Rely as much as possible on existing data sources</a:t>
            </a:r>
            <a:endParaRPr lang="en-US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Types of Information to Include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82000" cy="5029200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286000"/>
            <a:ext cx="4343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Symbol" pitchFamily="1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Normative/benchmark information whenever possible (external sources, own performance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over time)     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Symbol" pitchFamily="1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Locally collected data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Symbol" pitchFamily="1" charset="2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utoShape 5"/>
          <p:cNvSpPr>
            <a:spLocks/>
          </p:cNvSpPr>
          <p:nvPr/>
        </p:nvSpPr>
        <p:spPr bwMode="auto">
          <a:xfrm>
            <a:off x="4724400" y="2209800"/>
            <a:ext cx="533400" cy="3810000"/>
          </a:xfrm>
          <a:prstGeom prst="leftBrace">
            <a:avLst>
              <a:gd name="adj1" fmla="val 59524"/>
              <a:gd name="adj2" fmla="val 50000"/>
            </a:avLst>
          </a:prstGeom>
          <a:noFill/>
          <a:ln w="12700" cap="sq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181600" y="1600200"/>
            <a:ext cx="3962400" cy="5257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Survey data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SUNY SOS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lang="en-US" sz="2400" kern="0" dirty="0" smtClean="0">
                <a:solidFill>
                  <a:schemeClr val="tx2"/>
                </a:solidFill>
                <a:latin typeface="+mn-lt"/>
              </a:rPr>
              <a:t>NSSE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Local surveys of student satisfaction/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</a:rPr>
              <a:t>perceptions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kern="0" dirty="0" smtClean="0">
                <a:solidFill>
                  <a:schemeClr val="tx2"/>
                </a:solidFill>
              </a:rPr>
              <a:t>National benchmarking data (e.g., </a:t>
            </a:r>
            <a:r>
              <a:rPr lang="en-US" sz="2400" dirty="0" smtClean="0"/>
              <a:t>ACUHO/EBI, ACUI/EBI)</a:t>
            </a:r>
            <a:endParaRPr lang="en-US" sz="2400" kern="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Performanc</a:t>
            </a:r>
            <a:r>
              <a:rPr lang="en-US" sz="2400" kern="0" dirty="0" smtClean="0">
                <a:solidFill>
                  <a:schemeClr val="tx2"/>
                </a:solidFill>
                <a:latin typeface="+mn-lt"/>
                <a:cs typeface="+mn-cs"/>
              </a:rPr>
              <a:t>e-based data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Focus groups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Symbol" pitchFamily="1" charset="2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General Types of Measures (Maki, 2004)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3820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Direct measures – students actually demonstrate learning so that evaluators can match results to expectations</a:t>
            </a:r>
          </a:p>
          <a:p>
            <a:pPr lvl="1" eaLnBrk="1" hangingPunct="1"/>
            <a:r>
              <a:rPr lang="en-US" dirty="0" smtClean="0"/>
              <a:t>Standardized tests</a:t>
            </a:r>
          </a:p>
          <a:p>
            <a:pPr lvl="1" eaLnBrk="1" hangingPunct="1"/>
            <a:r>
              <a:rPr lang="en-US" dirty="0" smtClean="0"/>
              <a:t>Authentic, performance-based – embedded into students’ actual educational context</a:t>
            </a:r>
          </a:p>
          <a:p>
            <a:pPr eaLnBrk="1" hangingPunct="1"/>
            <a:r>
              <a:rPr lang="en-US" dirty="0" smtClean="0"/>
              <a:t>Indirect – students’ </a:t>
            </a:r>
            <a:r>
              <a:rPr lang="en-US" u="sng" dirty="0" smtClean="0"/>
              <a:t>perceptions</a:t>
            </a:r>
            <a:r>
              <a:rPr lang="en-US" dirty="0" smtClean="0"/>
              <a:t> of learning</a:t>
            </a:r>
          </a:p>
          <a:p>
            <a:pPr lvl="1" eaLnBrk="1" hangingPunct="1"/>
            <a:r>
              <a:rPr lang="en-US" dirty="0" smtClean="0"/>
              <a:t>Should never be used as sole indicator</a:t>
            </a:r>
            <a:endParaRPr lang="en-US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From Measures to Criteria</a:t>
            </a:r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820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Assessment criteria reflect your expectations about student performance (i.e., how you know you were successful)</a:t>
            </a:r>
          </a:p>
          <a:p>
            <a:pPr eaLnBrk="1" hangingPunct="1"/>
            <a:r>
              <a:rPr lang="en-US" dirty="0" smtClean="0"/>
              <a:t>Set criteria at reasonable but challenging levels</a:t>
            </a:r>
          </a:p>
          <a:p>
            <a:pPr eaLnBrk="1" hangingPunct="1"/>
            <a:r>
              <a:rPr lang="en-US" dirty="0" smtClean="0"/>
              <a:t>Often take these forms: </a:t>
            </a:r>
          </a:p>
          <a:p>
            <a:pPr lvl="1" eaLnBrk="1" hangingPunct="1"/>
            <a:r>
              <a:rPr lang="en-US" dirty="0" smtClean="0"/>
              <a:t>“90% of students will …..”</a:t>
            </a:r>
          </a:p>
          <a:p>
            <a:pPr lvl="1" eaLnBrk="1" hangingPunct="1"/>
            <a:r>
              <a:rPr lang="en-US" dirty="0" smtClean="0"/>
              <a:t>“80% of students will score at least 70% on…”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Presenter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95800"/>
            <a:ext cx="78486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Patty Francis, Associate Provost for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Institutional Assessment and Effectiveness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dirty="0" smtClean="0"/>
              <a:t>Authentic, Performance-Based Assessment: The Value of Rubrics</a:t>
            </a:r>
            <a:endParaRPr lang="en-US" sz="3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3820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Rubrics provide reliable means of rating student performance in more qualitative way</a:t>
            </a:r>
          </a:p>
          <a:p>
            <a:pPr eaLnBrk="1" hangingPunct="1"/>
            <a:r>
              <a:rPr lang="en-US" dirty="0" smtClean="0"/>
              <a:t>Steps in developing rubrics</a:t>
            </a:r>
          </a:p>
          <a:p>
            <a:pPr lvl="1" eaLnBrk="1" hangingPunct="1"/>
            <a:r>
              <a:rPr lang="en-US" dirty="0" smtClean="0"/>
              <a:t>Use entire staff to help develop and be as specific as possible in differentiating between performance levels</a:t>
            </a:r>
          </a:p>
          <a:p>
            <a:pPr lvl="1" eaLnBrk="1" hangingPunct="1"/>
            <a:r>
              <a:rPr lang="en-US" dirty="0" smtClean="0"/>
              <a:t>Use existing rubrics as guide</a:t>
            </a:r>
          </a:p>
          <a:p>
            <a:pPr lvl="1" eaLnBrk="1" hangingPunct="1"/>
            <a:r>
              <a:rPr lang="en-US" dirty="0" smtClean="0"/>
              <a:t>Pilot test to assure scoring is reliable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800" dirty="0" smtClean="0"/>
              <a:t>Rubric Example #1: Recreation &amp; Sport Services (Univ. of W. Florida)</a:t>
            </a:r>
            <a:endParaRPr lang="en-US" sz="28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382000" cy="4724400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981200"/>
          <a:ext cx="84582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2057400"/>
                <a:gridCol w="1950720"/>
                <a:gridCol w="1691640"/>
                <a:gridCol w="1691640"/>
              </a:tblGrid>
              <a:tr h="294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Variable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Fails to Meet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Approaches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Meets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Exceeds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Respect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Makes negative comments about others and recreation. Engages in disrespectful behavior during work and/or participation. 	</a:t>
                      </a:r>
                    </a:p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Keeps self from making negative comments about others and recreation. Sometimes engages in disrespectful behavior during work and/or participation activities. 	</a:t>
                      </a:r>
                    </a:p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/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Sometimes makes positive comments about others and recreation. Generally engages in positive behavior during work and/or participation opportunities. May engage in disrespectful behavior during work and/or participation activities but learns from the experience and corrects behavior. 	</a:t>
                      </a:r>
                      <a:endParaRPr lang="en-US" sz="1200" baseline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/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Frequently makes positive comments about others and recreation. Generally engages in positive behavior during work and/or participation opportunities. Rarely engages in disrespectful behavior during work and/or participation activities and always learns from the experience and corrects behavior. 	</a:t>
                      </a:r>
                      <a:endParaRPr lang="en-US" sz="1200" baseline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800" dirty="0" smtClean="0"/>
              <a:t>Rubric Example #2: Career Services (Interviewing) </a:t>
            </a:r>
            <a:br>
              <a:rPr lang="en-US" sz="2800" dirty="0" smtClean="0"/>
            </a:br>
            <a:r>
              <a:rPr lang="en-US" sz="2800" dirty="0" smtClean="0"/>
              <a:t>(Univ. of W. Florida)</a:t>
            </a:r>
            <a:endParaRPr lang="en-US" sz="28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382000" cy="4724400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828800"/>
          <a:ext cx="87630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941384"/>
                <a:gridCol w="2021016"/>
                <a:gridCol w="1752600"/>
                <a:gridCol w="1752600"/>
              </a:tblGrid>
              <a:tr h="294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Variable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Fails to Meet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Approaches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Meets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Exceeds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Appearance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Did not dress in proper interview attire or was messy and wrinkled - wore shorts, flip flops, hat, t-shirt, or other apparel that was improper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Wore casual khakis or jeans with a semi-casual shirt or blouse. Candidate may have not worn tie or professional heels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Professional appearance, but had one or two items that stood out to be less professional - for example, too short of skirt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Wore exceptional interview attire - conservative suit, proper length skirt, well-pressed garments and overall - well groomed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First Impression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May have been late to the interview, appeared too casual or uninterested initially, provided poor handshake or greeting, etc.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Was on time to the interview, but offered poor greeting, handshake or appearance, etc. 	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Was on time to the interview; looked interested and had a professional appearance - may need to practice greeting or handshake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Was on time to the interview, offered a professional appearance, and gave a great handshake and greeting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Non-Verbal</a:t>
                      </a:r>
                      <a:r>
                        <a:rPr lang="en-US" sz="1600" baseline="0" dirty="0" smtClean="0"/>
                        <a:t> Behavior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May have used many distracting hand gestures or no eye contact - Candidate appeared completely uninterested or heavily slouched 	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May have used distracting hand gestures or may have slouched in the interview for approximately half of their interview time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Used some distracting hand gestures or may have slouched some of the time during the interview, but overall looked interested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Used appropriate hand gestures and displayed good posture &amp; appropriate eye contact - generally illustrated that they were interested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Communi</a:t>
                      </a:r>
                      <a:r>
                        <a:rPr lang="en-US" sz="1600" dirty="0" smtClean="0"/>
                        <a:t>-</a:t>
                      </a:r>
                    </a:p>
                    <a:p>
                      <a:r>
                        <a:rPr lang="en-US" sz="1600" dirty="0" err="1" smtClean="0"/>
                        <a:t>cation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May have organized thoughts in an unclear way, used slang, or may have been too concise or brief with answers given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May need some work with organizing thoughts and using examples to strengthen issues discussed 	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Organizes thoughts well, uses proper grammar, but may still need to use examples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Gives solid introductions and conclusions to thoughts, expresses self in proper grammar, and uses examples 	</a:t>
                      </a:r>
                      <a:endParaRPr lang="en-US" sz="1000" b="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400" dirty="0" smtClean="0"/>
              <a:t>Congruence in the Assessment Process: A Detailed Example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724400"/>
            <a:ext cx="6019800" cy="17526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Handout #1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Your Turn!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Handout #2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Topics/Activities for Today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Continued themes from May 9 division meeting</a:t>
            </a:r>
          </a:p>
          <a:p>
            <a:pPr eaLnBrk="1" hangingPunct="1"/>
            <a:r>
              <a:rPr lang="en-US" dirty="0" smtClean="0"/>
              <a:t>Developing a unit assessment plan</a:t>
            </a:r>
          </a:p>
          <a:p>
            <a:pPr eaLnBrk="1" hangingPunct="1"/>
            <a:r>
              <a:rPr lang="en-US" dirty="0" smtClean="0"/>
              <a:t>Writing good outcome </a:t>
            </a:r>
            <a:r>
              <a:rPr lang="en-US" dirty="0" smtClean="0"/>
              <a:t>statements</a:t>
            </a:r>
          </a:p>
          <a:p>
            <a:pPr eaLnBrk="1" hangingPunct="1"/>
            <a:r>
              <a:rPr lang="en-US" dirty="0" smtClean="0"/>
              <a:t>Measuring student learning outcomes</a:t>
            </a:r>
            <a:endParaRPr lang="en-US" dirty="0" smtClean="0"/>
          </a:p>
          <a:p>
            <a:pPr eaLnBrk="1" hangingPunct="1"/>
            <a:r>
              <a:rPr lang="en-US" dirty="0" smtClean="0"/>
              <a:t>Hands-on opportunity to </a:t>
            </a:r>
            <a:r>
              <a:rPr lang="en-US" dirty="0" smtClean="0"/>
              <a:t>develop </a:t>
            </a:r>
            <a:r>
              <a:rPr lang="en-US" dirty="0" smtClean="0"/>
              <a:t>outcome statements/measures </a:t>
            </a:r>
            <a:r>
              <a:rPr lang="en-US" dirty="0" smtClean="0"/>
              <a:t>for department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Continued Themes from May 9 Meeting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Assessment Basics and Rationale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3820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Assessment as an ongoing, iterative process which </a:t>
            </a:r>
            <a:r>
              <a:rPr lang="en-US" u="sng" dirty="0" smtClean="0"/>
              <a:t>must</a:t>
            </a:r>
            <a:r>
              <a:rPr lang="en-US" dirty="0" smtClean="0"/>
              <a:t> culminate with “closing the loop”</a:t>
            </a:r>
          </a:p>
          <a:p>
            <a:pPr eaLnBrk="1" hangingPunct="1"/>
            <a:r>
              <a:rPr lang="en-US" dirty="0" smtClean="0"/>
              <a:t>Importance of congruence in the assessment process</a:t>
            </a:r>
          </a:p>
          <a:p>
            <a:pPr eaLnBrk="1" hangingPunct="1"/>
            <a:r>
              <a:rPr lang="en-US" dirty="0" smtClean="0"/>
              <a:t>Assessment as an opportunity for ongoing dialogue, professional development and, most important, improving student services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a Unit Assessment Plan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Overall, Unit Objectives Would Reflect: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343400"/>
          </a:xfrm>
        </p:spPr>
        <p:txBody>
          <a:bodyPr/>
          <a:lstStyle/>
          <a:p>
            <a:r>
              <a:rPr lang="en-US" dirty="0" smtClean="0"/>
              <a:t>Institutional effectiveness performance indicators</a:t>
            </a:r>
          </a:p>
          <a:p>
            <a:r>
              <a:rPr lang="en-US" dirty="0" smtClean="0"/>
              <a:t>Documentation of all services and programs offered</a:t>
            </a:r>
          </a:p>
          <a:p>
            <a:r>
              <a:rPr lang="en-US" dirty="0" smtClean="0"/>
              <a:t>Tracking of use of services (</a:t>
            </a:r>
            <a:r>
              <a:rPr lang="en-US" dirty="0" smtClean="0"/>
              <a:t>and </a:t>
            </a:r>
            <a:r>
              <a:rPr lang="en-US" dirty="0" smtClean="0"/>
              <a:t>by whom)</a:t>
            </a:r>
          </a:p>
          <a:p>
            <a:r>
              <a:rPr lang="en-US" dirty="0" smtClean="0"/>
              <a:t>Student satisfaction with services/programs</a:t>
            </a:r>
          </a:p>
          <a:p>
            <a:r>
              <a:rPr lang="en-US" u="sng" dirty="0" smtClean="0"/>
              <a:t>Direct</a:t>
            </a:r>
            <a:r>
              <a:rPr lang="en-US" dirty="0" smtClean="0"/>
              <a:t> impact of services/programs on students</a:t>
            </a:r>
            <a:endParaRPr lang="en-US" u="sng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Good Outcome</a:t>
            </a:r>
            <a:br>
              <a:rPr lang="en-US" dirty="0" smtClean="0"/>
            </a:br>
            <a:r>
              <a:rPr lang="en-US" dirty="0" smtClean="0"/>
              <a:t>Statements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Issues to Address at the Outset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77200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Consistency between college, division, and unit mission statement (and, ultimately, outcome statements)</a:t>
            </a:r>
          </a:p>
          <a:p>
            <a:pPr eaLnBrk="1" hangingPunct="1"/>
            <a:r>
              <a:rPr lang="en-US" dirty="0" smtClean="0"/>
              <a:t>Do all staff have the opportunity to provide input?</a:t>
            </a:r>
          </a:p>
          <a:p>
            <a:pPr eaLnBrk="1" hangingPunct="1"/>
            <a:r>
              <a:rPr lang="en-US" dirty="0" smtClean="0"/>
              <a:t>Who are all your constituents?</a:t>
            </a:r>
          </a:p>
          <a:p>
            <a:pPr eaLnBrk="1" hangingPunct="1"/>
            <a:r>
              <a:rPr lang="en-US" dirty="0" smtClean="0"/>
              <a:t>What results do you expect your programs and services to produce?</a:t>
            </a:r>
          </a:p>
          <a:p>
            <a:pPr lvl="1" eaLnBrk="1" hangingPunct="1"/>
            <a:endParaRPr lang="en-US" sz="24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5072</TotalTime>
  <Words>1111</Words>
  <Application>Microsoft PowerPoint</Application>
  <PresentationFormat>On-screen Show (4:3)</PresentationFormat>
  <Paragraphs>171</Paragraphs>
  <Slides>24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Pixel</vt:lpstr>
      <vt:lpstr>Assessing Student Learning Outcomes in Student Development – Part II  </vt:lpstr>
      <vt:lpstr>Presenter</vt:lpstr>
      <vt:lpstr>Topics/Activities for Today</vt:lpstr>
      <vt:lpstr>Continued Themes from May 9 Meeting</vt:lpstr>
      <vt:lpstr>Assessment Basics and Rationale</vt:lpstr>
      <vt:lpstr>Developing a Unit Assessment Plan</vt:lpstr>
      <vt:lpstr>Overall, Unit Objectives Would Reflect:</vt:lpstr>
      <vt:lpstr>Writing Good Outcome Statements</vt:lpstr>
      <vt:lpstr>Issues to Address at the Outset</vt:lpstr>
      <vt:lpstr>Components of a Good Outcome Statement</vt:lpstr>
      <vt:lpstr>But Other Things to Keep  in Mind</vt:lpstr>
      <vt:lpstr>Outcome Writing Rule #1: Focus on Student, Not Program</vt:lpstr>
      <vt:lpstr>Outcome Writing Rule #2: State Outcomes Using Concrete Language and Action Verbs</vt:lpstr>
      <vt:lpstr>Outcome Writing Rule #3: Focus on Results, Not Process</vt:lpstr>
      <vt:lpstr>Measuring Student Learning Outcomes</vt:lpstr>
      <vt:lpstr>Basic Principles</vt:lpstr>
      <vt:lpstr>Types of Information to Include</vt:lpstr>
      <vt:lpstr>General Types of Measures (Maki, 2004)</vt:lpstr>
      <vt:lpstr>From Measures to Criteria</vt:lpstr>
      <vt:lpstr>Authentic, Performance-Based Assessment: The Value of Rubrics</vt:lpstr>
      <vt:lpstr>Rubric Example #1: Recreation &amp; Sport Services (Univ. of W. Florida)</vt:lpstr>
      <vt:lpstr>Rubric Example #2: Career Services (Interviewing)  (Univ. of W. Florida)</vt:lpstr>
      <vt:lpstr>Congruence in the Assessment Process: A Detailed Example</vt:lpstr>
      <vt:lpstr>Your Turn!</vt:lpstr>
    </vt:vector>
  </TitlesOfParts>
  <Company>SUNY System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426</cp:revision>
  <dcterms:created xsi:type="dcterms:W3CDTF">2005-04-12T20:36:43Z</dcterms:created>
  <dcterms:modified xsi:type="dcterms:W3CDTF">2008-05-23T14:50:21Z</dcterms:modified>
</cp:coreProperties>
</file>