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23"/>
  </p:handoutMasterIdLst>
  <p:sldIdLst>
    <p:sldId id="256" r:id="rId2"/>
    <p:sldId id="283" r:id="rId3"/>
    <p:sldId id="285" r:id="rId4"/>
    <p:sldId id="295" r:id="rId5"/>
    <p:sldId id="290" r:id="rId6"/>
    <p:sldId id="286" r:id="rId7"/>
    <p:sldId id="293" r:id="rId8"/>
    <p:sldId id="297" r:id="rId9"/>
    <p:sldId id="298" r:id="rId10"/>
    <p:sldId id="302" r:id="rId11"/>
    <p:sldId id="300" r:id="rId12"/>
    <p:sldId id="299" r:id="rId13"/>
    <p:sldId id="301" r:id="rId14"/>
    <p:sldId id="303" r:id="rId15"/>
    <p:sldId id="296" r:id="rId16"/>
    <p:sldId id="306" r:id="rId17"/>
    <p:sldId id="307" r:id="rId18"/>
    <p:sldId id="308" r:id="rId19"/>
    <p:sldId id="305" r:id="rId20"/>
    <p:sldId id="304" r:id="rId21"/>
    <p:sldId id="294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5878191-1992-4CE0-848B-3B2B97E71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0F983-9170-48A7-8D35-D5FB33C757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F273E-7465-41CA-AFF9-B0D1DD19C4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2B914-C5FD-4775-95BA-52E25DBB2D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EF21F-772F-4D84-A2D4-E25B020F79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CF345-F7BC-49A9-8120-97EC62688C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F13C0-0CDB-445B-956C-78FED9FE4B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1CBA2-ADE6-40B8-B7B4-42001F785F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C3355-F0F9-4F4A-8A1F-86448F31B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CF3B3-F27B-461A-8852-5B154C107F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4336D-1265-43AE-8DE0-C1365B7530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29FDA-B2CF-4D00-A43B-7FA6218021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7509903C-5FD5-4E65-A126-C7725236E0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4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524000"/>
            <a:ext cx="7699375" cy="2057400"/>
          </a:xfrm>
        </p:spPr>
        <p:txBody>
          <a:bodyPr/>
          <a:lstStyle/>
          <a:p>
            <a:pPr algn="ctr" eaLnBrk="1" hangingPunct="1"/>
            <a:r>
              <a:rPr lang="en-US" sz="3800" b="1" dirty="0" smtClean="0"/>
              <a:t>Data Collection and Closing the Loop: Assessment’s Third and Fourth Steps</a:t>
            </a:r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114800"/>
            <a:ext cx="80772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Office of Institutional Assessment &amp; Effectiveness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SUNY Oneonta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Spring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 Suggestions for Maximizing Value of Assessment Data (cont.)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4582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For each learning objective, collect assessment data from a variety of courses at different levels as much as possible</a:t>
            </a:r>
          </a:p>
          <a:p>
            <a:pPr lvl="2" eaLnBrk="1" hangingPunct="1"/>
            <a:r>
              <a:rPr lang="en-US" sz="2400" dirty="0" smtClean="0"/>
              <a:t>Helps assure results aren’t “idiosyncratic” to one course or faculty member</a:t>
            </a:r>
          </a:p>
          <a:p>
            <a:pPr lvl="2" eaLnBrk="1" hangingPunct="1"/>
            <a:r>
              <a:rPr lang="en-US" sz="2400" dirty="0" smtClean="0"/>
              <a:t>Can provide insight into extent to which students are “developing” (cross-</a:t>
            </a:r>
            <a:r>
              <a:rPr lang="en-US" sz="2400" dirty="0" err="1" smtClean="0"/>
              <a:t>sectionally</a:t>
            </a:r>
            <a:r>
              <a:rPr lang="en-US" sz="2400" dirty="0" smtClean="0"/>
              <a:t>, anyway)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 Also Consider the Following: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The value of a capstone experience for collecting assessment data</a:t>
            </a:r>
          </a:p>
          <a:p>
            <a:pPr eaLnBrk="1" hangingPunct="1"/>
            <a:r>
              <a:rPr lang="en-US" sz="2800" dirty="0" smtClean="0"/>
              <a:t>“Double dipping” (i.e., using the same evaluative strategies and criteria to assign grades </a:t>
            </a:r>
            <a:r>
              <a:rPr lang="en-US" sz="2800" u="sng" dirty="0" smtClean="0"/>
              <a:t>and</a:t>
            </a:r>
            <a:r>
              <a:rPr lang="en-US" sz="2800" dirty="0" smtClean="0"/>
              <a:t> produce programmatic assessment data)</a:t>
            </a:r>
            <a:endParaRPr lang="en-US" sz="2800" u="sng" dirty="0" smtClean="0"/>
          </a:p>
          <a:p>
            <a:pPr eaLnBrk="1" hangingPunct="1"/>
            <a:r>
              <a:rPr lang="en-US" sz="2800" dirty="0" smtClean="0"/>
              <a:t>Working closely with other faculty in developing measures, especially when teaching courses with multiple sections</a:t>
            </a:r>
          </a:p>
          <a:p>
            <a:pPr lvl="1" eaLnBrk="1" hangingPunct="1"/>
            <a:r>
              <a:rPr lang="en-US" sz="2400" dirty="0" smtClean="0"/>
              <a:t>Do measures have to be the </a:t>
            </a:r>
            <a:r>
              <a:rPr lang="en-US" sz="2400" u="sng" dirty="0" smtClean="0"/>
              <a:t>same</a:t>
            </a:r>
            <a:r>
              <a:rPr lang="en-US" sz="2400" dirty="0" smtClean="0"/>
              <a:t>?</a:t>
            </a:r>
          </a:p>
          <a:p>
            <a:pPr lvl="2" eaLnBrk="1" hangingPunct="1"/>
            <a:r>
              <a:rPr lang="en-US" sz="2000" dirty="0" smtClean="0"/>
              <a:t>No, but the more different they are, the harder it will be to compile data and reach meaningful conclusions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 From Learning Objectives to Assessment Criteria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876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Once measures are selected, establish clear and measurable </a:t>
            </a:r>
            <a:r>
              <a:rPr lang="en-US" sz="2400" i="1" dirty="0" smtClean="0"/>
              <a:t>a priori </a:t>
            </a:r>
            <a:r>
              <a:rPr lang="en-US" sz="2400" dirty="0" smtClean="0"/>
              <a:t>“success” indicators</a:t>
            </a:r>
          </a:p>
          <a:p>
            <a:pPr lvl="2" eaLnBrk="1" hangingPunct="1"/>
            <a:r>
              <a:rPr lang="en-US" sz="2000" dirty="0" smtClean="0"/>
              <a:t>For each measure, determine what constitutes meeting and not meeting standards</a:t>
            </a:r>
          </a:p>
          <a:p>
            <a:pPr lvl="2" eaLnBrk="1" hangingPunct="1"/>
            <a:r>
              <a:rPr lang="en-US" sz="2000" dirty="0" smtClean="0"/>
              <a:t>While these definitions may vary across faculty, programs will need to use the same </a:t>
            </a:r>
            <a:r>
              <a:rPr lang="en-US" sz="2000" u="sng" dirty="0" smtClean="0"/>
              <a:t>categories</a:t>
            </a:r>
            <a:r>
              <a:rPr lang="en-US" sz="2000" dirty="0" smtClean="0"/>
              <a:t> for results (e.g., exceeding, meeting, approaching, not meeting standards)</a:t>
            </a:r>
            <a:endParaRPr lang="en-US" sz="2000" u="sng" dirty="0" smtClean="0"/>
          </a:p>
          <a:p>
            <a:pPr eaLnBrk="1" hangingPunct="1"/>
            <a:r>
              <a:rPr lang="en-US" sz="2400" dirty="0" smtClean="0"/>
              <a:t>Otherwise, reaching conclusions about “program effectiveness” will be difficult</a:t>
            </a:r>
          </a:p>
          <a:p>
            <a:pPr lvl="2" eaLnBrk="1" hangingPunct="1"/>
            <a:r>
              <a:rPr lang="en-US" sz="2000" dirty="0" smtClean="0"/>
              <a:t>Again, the more faculty collaborate with each other in establishing standards, the easier it will be to organize results and reach meaningful conclusions</a:t>
            </a:r>
          </a:p>
          <a:p>
            <a:pPr lvl="2" eaLnBrk="1" hangingPunct="1"/>
            <a:r>
              <a:rPr lang="en-US" sz="2000" dirty="0" smtClean="0"/>
              <a:t>Ultimately, it’s a programmatic decision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 Post-Assessment Considerations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4876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Once data are collected, they must be organized and maintained in a single place</a:t>
            </a:r>
          </a:p>
          <a:p>
            <a:pPr lvl="2" eaLnBrk="1" hangingPunct="1"/>
            <a:r>
              <a:rPr lang="en-US" sz="2000" dirty="0" smtClean="0"/>
              <a:t>An Excel spreadsheet will work just fine</a:t>
            </a:r>
          </a:p>
          <a:p>
            <a:pPr eaLnBrk="1" hangingPunct="1"/>
            <a:r>
              <a:rPr lang="en-US" sz="2400" dirty="0" smtClean="0"/>
              <a:t>They will also have to be compiled in some fashion, although the form this takes will depend on the program’s approach</a:t>
            </a:r>
          </a:p>
          <a:p>
            <a:pPr lvl="2" eaLnBrk="1" hangingPunct="1"/>
            <a:r>
              <a:rPr lang="en-US" sz="2000" dirty="0" smtClean="0"/>
              <a:t>One possibility: Examine for each learning objective the overall percentage of students who met or failed to meet standards (using averages)</a:t>
            </a:r>
          </a:p>
          <a:p>
            <a:pPr lvl="2" eaLnBrk="1" hangingPunct="1"/>
            <a:r>
              <a:rPr lang="en-US" sz="2000" dirty="0" smtClean="0"/>
              <a:t>Or: Break these percentages down by course level</a:t>
            </a:r>
          </a:p>
          <a:p>
            <a:pPr eaLnBrk="1" hangingPunct="1"/>
            <a:r>
              <a:rPr lang="en-US" sz="2400" dirty="0" smtClean="0"/>
              <a:t>Ultimately, some systematic organization and categorization of assessment results is necessary in order to move on to Step 4</a:t>
            </a:r>
          </a:p>
          <a:p>
            <a:pPr lvl="2" eaLnBrk="1" hangingPunct="1"/>
            <a:endParaRPr lang="en-US" sz="2400" dirty="0" smtClean="0"/>
          </a:p>
          <a:p>
            <a:pPr lvl="2" eaLnBrk="1" hangingPunct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524000"/>
            <a:ext cx="7699375" cy="2057400"/>
          </a:xfrm>
        </p:spPr>
        <p:txBody>
          <a:bodyPr/>
          <a:lstStyle/>
          <a:p>
            <a:pPr algn="ctr" eaLnBrk="1" hangingPunct="1"/>
            <a:r>
              <a:rPr lang="en-US" sz="4800" b="1" dirty="0" smtClean="0"/>
              <a:t>Closing the Loop: Assessment’s Fourth Step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114800"/>
            <a:ext cx="8077200" cy="2362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3200" dirty="0" smtClean="0"/>
              <a:t>Using Assessment Data to Improve Programs, Teaching, and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Now That You’ve Gone to </a:t>
            </a:r>
            <a:br>
              <a:rPr lang="en-US" sz="4000" b="1" dirty="0" smtClean="0"/>
            </a:br>
            <a:r>
              <a:rPr lang="en-US" sz="4000" b="1" dirty="0" smtClean="0"/>
              <a:t>All This Trouble…..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The only good reason to do assessment is to use the results to inform practice</a:t>
            </a:r>
          </a:p>
          <a:p>
            <a:pPr eaLnBrk="1" hangingPunct="1"/>
            <a:r>
              <a:rPr lang="en-US" sz="2800" dirty="0" smtClean="0"/>
              <a:t>Can and should happen at the individual faculty level, but in the context of program assessment, the following needs to happen:</a:t>
            </a:r>
          </a:p>
          <a:p>
            <a:pPr lvl="2" eaLnBrk="1" hangingPunct="1"/>
            <a:r>
              <a:rPr lang="en-US" sz="2400" dirty="0" smtClean="0"/>
              <a:t>Provision of compiled, aggregated data to faculty for review and consideration</a:t>
            </a:r>
          </a:p>
          <a:p>
            <a:pPr lvl="2" eaLnBrk="1" hangingPunct="1"/>
            <a:r>
              <a:rPr lang="en-US" sz="2400" dirty="0" smtClean="0"/>
              <a:t>Group discussion of those data</a:t>
            </a:r>
          </a:p>
          <a:p>
            <a:pPr lvl="2" eaLnBrk="1" hangingPunct="1"/>
            <a:r>
              <a:rPr lang="en-US" sz="2400" b="1" dirty="0" smtClean="0"/>
              <a:t>DOCUMENTATION</a:t>
            </a:r>
            <a:r>
              <a:rPr lang="en-US" sz="2400" dirty="0" smtClean="0"/>
              <a:t> of the assessment process and results, conclusions reached, by faculty, and actions to be taken (more about this later)</a:t>
            </a:r>
            <a:endParaRPr lang="en-US" b="1" dirty="0" smtClean="0"/>
          </a:p>
          <a:p>
            <a:pPr lvl="3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What Should be the Focus of </a:t>
            </a:r>
            <a:br>
              <a:rPr lang="en-US" sz="4000" b="1" dirty="0" smtClean="0"/>
            </a:br>
            <a:r>
              <a:rPr lang="en-US" sz="4000" b="1" dirty="0" smtClean="0"/>
              <a:t>Closing the Loop Process?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Identification of “patterns of evidence” as revealed by the assessment data</a:t>
            </a:r>
          </a:p>
          <a:p>
            <a:pPr lvl="2" eaLnBrk="1" hangingPunct="1"/>
            <a:r>
              <a:rPr lang="en-US" sz="2400" dirty="0" smtClean="0"/>
              <a:t>How are data consistent?</a:t>
            </a:r>
          </a:p>
          <a:p>
            <a:pPr lvl="3" eaLnBrk="1" hangingPunct="1"/>
            <a:r>
              <a:rPr lang="en-US" dirty="0" smtClean="0"/>
              <a:t>Do students at different course levels perform similarly?</a:t>
            </a:r>
          </a:p>
          <a:p>
            <a:pPr lvl="3" eaLnBrk="1" hangingPunct="1"/>
            <a:r>
              <a:rPr lang="en-US" dirty="0" smtClean="0"/>
              <a:t>Eventually, it will be possible to look at this issue over time</a:t>
            </a:r>
          </a:p>
          <a:p>
            <a:pPr lvl="2" eaLnBrk="1" hangingPunct="1"/>
            <a:r>
              <a:rPr lang="en-US" sz="2400" dirty="0" smtClean="0"/>
              <a:t>How are they distinctive?</a:t>
            </a:r>
          </a:p>
          <a:p>
            <a:pPr lvl="3" eaLnBrk="1" hangingPunct="1"/>
            <a:r>
              <a:rPr lang="en-US" dirty="0" smtClean="0"/>
              <a:t>Do students perform better on some objectives than others?</a:t>
            </a:r>
          </a:p>
          <a:p>
            <a:pPr eaLnBrk="1" hangingPunct="1"/>
            <a:r>
              <a:rPr lang="en-US" sz="2800" dirty="0" smtClean="0"/>
              <a:t>Comparison of expected to actual results</a:t>
            </a:r>
          </a:p>
          <a:p>
            <a:pPr lvl="2" eaLnBrk="1" hangingPunct="1"/>
            <a:r>
              <a:rPr lang="en-US" sz="2400" dirty="0" smtClean="0"/>
              <a:t>What expectations were confirmed?</a:t>
            </a:r>
          </a:p>
          <a:p>
            <a:pPr lvl="2" eaLnBrk="1" hangingPunct="1"/>
            <a:r>
              <a:rPr lang="en-US" sz="2400" dirty="0" smtClean="0"/>
              <a:t>What came as a complete surprise?</a:t>
            </a:r>
          </a:p>
          <a:p>
            <a:pPr lvl="3" eaLnBrk="1" hangingPunct="1"/>
            <a:r>
              <a:rPr lang="en-US" dirty="0" smtClean="0"/>
              <a:t>What are possible explanations for the surprise?</a:t>
            </a:r>
          </a:p>
          <a:p>
            <a:pPr lvl="2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What Should be the Focus of </a:t>
            </a:r>
            <a:br>
              <a:rPr lang="en-US" sz="4000" b="1" dirty="0" smtClean="0"/>
            </a:br>
            <a:r>
              <a:rPr lang="en-US" sz="4000" b="1" dirty="0" smtClean="0"/>
              <a:t>Closing the Loop Process? (cont.)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82000" cy="4876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The decision as to whether assessment results are “acceptable” to faculty in the program</a:t>
            </a:r>
          </a:p>
          <a:p>
            <a:pPr lvl="2" eaLnBrk="1" hangingPunct="1"/>
            <a:r>
              <a:rPr lang="en-US" sz="2000" dirty="0" smtClean="0"/>
              <a:t>What strengths (and weaknesses) are revealed?</a:t>
            </a:r>
          </a:p>
          <a:p>
            <a:pPr lvl="2" eaLnBrk="1" hangingPunct="1"/>
            <a:r>
              <a:rPr lang="en-US" sz="2000" dirty="0" smtClean="0"/>
              <a:t>What explains the strengths and weaknesses?</a:t>
            </a:r>
          </a:p>
          <a:p>
            <a:pPr lvl="3" eaLnBrk="1" hangingPunct="1"/>
            <a:r>
              <a:rPr lang="en-US" sz="1800" dirty="0" smtClean="0"/>
              <a:t>Do they make sense, given results of curriculum mapping process and other information (e.g., staffing patterns, course offerings)?</a:t>
            </a:r>
          </a:p>
          <a:p>
            <a:pPr eaLnBrk="1" hangingPunct="1"/>
            <a:r>
              <a:rPr lang="en-US" sz="2400" dirty="0" smtClean="0"/>
              <a:t>And, most important, what should (and can) the program do to improve areas of weakness?</a:t>
            </a:r>
          </a:p>
          <a:p>
            <a:pPr eaLnBrk="1" hangingPunct="1"/>
            <a:r>
              <a:rPr lang="en-US" sz="2400" dirty="0" smtClean="0"/>
              <a:t>Process also provides an ideal opportunity to make changes in assessment process itself as well as in programmatic objectives for the next assessment round</a:t>
            </a:r>
          </a:p>
          <a:p>
            <a:pPr lvl="2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Some Possible Ways to </a:t>
            </a:r>
            <a:br>
              <a:rPr lang="en-US" sz="4000" b="1" dirty="0" smtClean="0"/>
            </a:br>
            <a:r>
              <a:rPr lang="en-US" sz="4000" b="1" dirty="0" smtClean="0"/>
              <a:t>Close the Assessment Loop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772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Faculty, staff, and student development activities</a:t>
            </a:r>
          </a:p>
          <a:p>
            <a:pPr eaLnBrk="1" hangingPunct="1"/>
            <a:r>
              <a:rPr lang="en-US" sz="2800" dirty="0" smtClean="0"/>
              <a:t>Program policies, practices, and procedures</a:t>
            </a:r>
          </a:p>
          <a:p>
            <a:pPr eaLnBrk="1" hangingPunct="1"/>
            <a:r>
              <a:rPr lang="en-US" sz="2800" dirty="0" smtClean="0"/>
              <a:t>Curricular reform</a:t>
            </a:r>
          </a:p>
          <a:p>
            <a:pPr eaLnBrk="1" hangingPunct="1"/>
            <a:r>
              <a:rPr lang="en-US" sz="2800" dirty="0" smtClean="0"/>
              <a:t>Learning opportunities</a:t>
            </a:r>
          </a:p>
          <a:p>
            <a:pPr eaLnBrk="1" hangingPunct="1"/>
            <a:endParaRPr lang="en-US" sz="2400" dirty="0" smtClean="0"/>
          </a:p>
          <a:p>
            <a:pPr lvl="2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A Final Issue: The Importance of </a:t>
            </a:r>
            <a:r>
              <a:rPr lang="en-US" sz="4000" b="1" u="sng" dirty="0" smtClean="0"/>
              <a:t>Documenting</a:t>
            </a:r>
            <a:r>
              <a:rPr lang="en-US" sz="4000" b="1" dirty="0" smtClean="0"/>
              <a:t> Assessment</a:t>
            </a:r>
            <a:endParaRPr lang="en-US" sz="4000" b="1" u="sng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82000" cy="48768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Increasing requirements related to record-keeping on assessment and actions that are taken based on assessment results</a:t>
            </a:r>
          </a:p>
          <a:p>
            <a:pPr lvl="2" eaLnBrk="1" hangingPunct="1"/>
            <a:r>
              <a:rPr lang="en-US" sz="1800" dirty="0" smtClean="0"/>
              <a:t>Frequently, actions that are taken don’t “match” results</a:t>
            </a:r>
          </a:p>
          <a:p>
            <a:pPr eaLnBrk="1" hangingPunct="1"/>
            <a:r>
              <a:rPr lang="en-US" sz="2000" dirty="0" smtClean="0"/>
              <a:t>Documentation need not be highly formal, and in fact can be effectively done in tabular form for each objective, to include:</a:t>
            </a:r>
          </a:p>
          <a:p>
            <a:pPr lvl="2" eaLnBrk="1" hangingPunct="1"/>
            <a:r>
              <a:rPr lang="en-US" sz="1800" dirty="0" smtClean="0"/>
              <a:t>Summary of results </a:t>
            </a:r>
          </a:p>
          <a:p>
            <a:pPr lvl="2" eaLnBrk="1" hangingPunct="1"/>
            <a:r>
              <a:rPr lang="en-US" sz="1800" dirty="0" smtClean="0"/>
              <a:t>Brief description of strengths and weaknesses revealed by data</a:t>
            </a:r>
          </a:p>
          <a:p>
            <a:pPr lvl="2" eaLnBrk="1" hangingPunct="1"/>
            <a:r>
              <a:rPr lang="en-US" sz="1800" dirty="0" smtClean="0"/>
              <a:t>Planned revisions to make improvements as appropriate</a:t>
            </a:r>
          </a:p>
          <a:p>
            <a:pPr lvl="2" eaLnBrk="1" hangingPunct="1"/>
            <a:r>
              <a:rPr lang="en-US" sz="1800" dirty="0" smtClean="0"/>
              <a:t>Planned revisions to the assessment process itself</a:t>
            </a:r>
          </a:p>
          <a:p>
            <a:pPr eaLnBrk="1" hangingPunct="1"/>
            <a:r>
              <a:rPr lang="en-US" sz="2000" dirty="0" smtClean="0"/>
              <a:t>Provides record that can then be referred to in later assessment rounds and a way of monitoring progress over time</a:t>
            </a:r>
          </a:p>
          <a:p>
            <a:pPr lvl="2" eaLnBrk="1" hangingPunct="1"/>
            <a:endParaRPr lang="en-US" sz="2000" dirty="0" smtClean="0"/>
          </a:p>
          <a:p>
            <a:pPr lvl="2" eaLnBrk="1" hangingPunct="1"/>
            <a:endParaRPr lang="en-US" sz="2000" dirty="0" smtClean="0"/>
          </a:p>
          <a:p>
            <a:pPr lvl="2" eaLnBrk="1" hangingPunct="1"/>
            <a:endParaRPr lang="en-US" sz="2000" dirty="0" smtClean="0"/>
          </a:p>
          <a:p>
            <a:pPr lvl="2" eaLnBrk="1" hangingPunct="1"/>
            <a:endParaRPr lang="en-US" sz="2000" dirty="0" smtClean="0"/>
          </a:p>
          <a:p>
            <a:pPr lvl="3" eaLnBrk="1" hangingPunct="1"/>
            <a:endParaRPr lang="en-US" dirty="0" smtClean="0"/>
          </a:p>
          <a:p>
            <a:pPr lvl="3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800" b="1" smtClean="0"/>
              <a:t>Important Assessment “Basics”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0725"/>
          </a:xfrm>
        </p:spPr>
        <p:txBody>
          <a:bodyPr/>
          <a:lstStyle/>
          <a:p>
            <a:pPr eaLnBrk="1" hangingPunct="1"/>
            <a:r>
              <a:rPr lang="en-US" sz="2600" dirty="0" smtClean="0"/>
              <a:t>Establishing congruence among institutional goals, programmatic and course objectives, learning opportunities, and assessments</a:t>
            </a:r>
          </a:p>
          <a:p>
            <a:pPr eaLnBrk="1" hangingPunct="1"/>
            <a:r>
              <a:rPr lang="en-US" sz="2600" dirty="0" smtClean="0"/>
              <a:t>Linkages to disciplinary (and, as appropriate, accreditation/certification) standards</a:t>
            </a:r>
          </a:p>
          <a:p>
            <a:pPr eaLnBrk="1" hangingPunct="1"/>
            <a:r>
              <a:rPr lang="en-US" sz="2600" dirty="0" smtClean="0"/>
              <a:t>Using a variety of measures, both quantitative and qualitative, in search of convergence</a:t>
            </a:r>
          </a:p>
          <a:p>
            <a:pPr eaLnBrk="1" hangingPunct="1"/>
            <a:r>
              <a:rPr lang="en-US" sz="2600" dirty="0" smtClean="0"/>
              <a:t>Value of course-embedded assessment</a:t>
            </a:r>
          </a:p>
          <a:p>
            <a:pPr eaLnBrk="1" hangingPunct="1"/>
            <a:r>
              <a:rPr lang="en-US" sz="2600" dirty="0" smtClean="0"/>
              <a:t>Course- vs. program-level assessment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Developing an Assessment Plan:</a:t>
            </a:r>
            <a:br>
              <a:rPr lang="en-US" sz="4000" b="1" dirty="0" smtClean="0"/>
            </a:br>
            <a:r>
              <a:rPr lang="en-US" sz="4000" b="1" dirty="0" smtClean="0"/>
              <a:t>Some Important Dates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820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May 3, 2010: Submission of Step 1 (Establishing Objectives) of college guidelines</a:t>
            </a:r>
          </a:p>
          <a:p>
            <a:pPr eaLnBrk="1" hangingPunct="1"/>
            <a:r>
              <a:rPr lang="en-US" sz="2800" dirty="0" smtClean="0"/>
              <a:t>December 1, 2010: Submission of Step 2 (Activities &amp; Strategies) of guidelines</a:t>
            </a:r>
          </a:p>
          <a:p>
            <a:pPr eaLnBrk="1" hangingPunct="1"/>
            <a:r>
              <a:rPr lang="en-US" sz="2800" dirty="0" smtClean="0"/>
              <a:t>June 1, 2011: Submission of Steps 3 (Assessment) and 4 (Closing the Loop) [plans only]</a:t>
            </a:r>
          </a:p>
          <a:p>
            <a:pPr eaLnBrk="1" hangingPunct="1"/>
            <a:r>
              <a:rPr lang="en-US" sz="2800" dirty="0" smtClean="0"/>
              <a:t>2011-12 academic year: First round of data collection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APAC Members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Paul French</a:t>
            </a:r>
          </a:p>
          <a:p>
            <a:r>
              <a:rPr lang="en-US" dirty="0" smtClean="0"/>
              <a:t>Josh Hammonds	 </a:t>
            </a:r>
          </a:p>
          <a:p>
            <a:r>
              <a:rPr lang="en-US" dirty="0" smtClean="0"/>
              <a:t>Michael Koch </a:t>
            </a:r>
          </a:p>
          <a:p>
            <a:r>
              <a:rPr lang="en-US" dirty="0" smtClean="0"/>
              <a:t>Richard Lee	</a:t>
            </a:r>
          </a:p>
          <a:p>
            <a:r>
              <a:rPr lang="en-US" dirty="0" smtClean="0"/>
              <a:t>Patrice </a:t>
            </a:r>
            <a:r>
              <a:rPr lang="en-US" dirty="0" err="1" smtClean="0"/>
              <a:t>Macaluso</a:t>
            </a:r>
            <a:r>
              <a:rPr lang="en-US" dirty="0" smtClean="0"/>
              <a:t> 	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William Proulx</a:t>
            </a:r>
          </a:p>
          <a:p>
            <a:r>
              <a:rPr lang="en-US" dirty="0" smtClean="0"/>
              <a:t>Anuradhaa Shastri</a:t>
            </a:r>
          </a:p>
          <a:p>
            <a:r>
              <a:rPr lang="en-US" dirty="0" smtClean="0"/>
              <a:t>Bill Wilkerson (Chair)</a:t>
            </a:r>
          </a:p>
          <a:p>
            <a:r>
              <a:rPr lang="en-US" dirty="0" smtClean="0"/>
              <a:t>Patty Francis (</a:t>
            </a:r>
            <a:r>
              <a:rPr lang="en-US" i="1" dirty="0" smtClean="0"/>
              <a:t>ex officio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58200" cy="1139825"/>
          </a:xfrm>
        </p:spPr>
        <p:txBody>
          <a:bodyPr/>
          <a:lstStyle/>
          <a:p>
            <a:pPr algn="ctr" eaLnBrk="1" hangingPunct="1"/>
            <a:r>
              <a:rPr lang="en-US" sz="3800" b="1" dirty="0" smtClean="0"/>
              <a:t>Course- Vs. Program-Level Assessment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Focus of SUNY Oneonta assessment planning is </a:t>
            </a:r>
            <a:r>
              <a:rPr lang="en-US" sz="2600" b="1" dirty="0" smtClean="0"/>
              <a:t>programmatic student learning objectives</a:t>
            </a:r>
            <a:endParaRPr lang="en-US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200" u="sng" dirty="0" smtClean="0"/>
              <a:t>Not</a:t>
            </a:r>
            <a:r>
              <a:rPr lang="en-US" sz="2200" dirty="0" smtClean="0"/>
              <a:t> about assessment of individual students or faculty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Rather, the question is: To what extent are students achieving </a:t>
            </a:r>
            <a:r>
              <a:rPr lang="en-US" sz="2200" u="sng" dirty="0" smtClean="0"/>
              <a:t>programmatic</a:t>
            </a:r>
            <a:r>
              <a:rPr lang="en-US" sz="2200" dirty="0" smtClean="0"/>
              <a:t> objectives?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Data collection will still, for the most part, take place in the context of the classroom (i.e., course-embedded assessment)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However, program must have process in place for compiling and aggregating data across courses and course sections, as appropriate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58200" cy="1139825"/>
          </a:xfrm>
        </p:spPr>
        <p:txBody>
          <a:bodyPr/>
          <a:lstStyle/>
          <a:p>
            <a:pPr algn="ctr" eaLnBrk="1" hangingPunct="1"/>
            <a:r>
              <a:rPr lang="en-US" sz="3800" b="1" dirty="0" smtClean="0"/>
              <a:t>What You’ve Done So Far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876800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600" dirty="0" smtClean="0"/>
              <a:t>Development of programmatic student learning objectives</a:t>
            </a:r>
          </a:p>
          <a:p>
            <a:pPr marL="1193800" lvl="2" indent="-514350" eaLnBrk="1" hangingPunct="1">
              <a:lnSpc>
                <a:spcPct val="90000"/>
              </a:lnSpc>
            </a:pPr>
            <a:r>
              <a:rPr lang="en-US" sz="2400" dirty="0" smtClean="0"/>
              <a:t>Including discipline-appropriate as well as college-wide expectations for student learning</a:t>
            </a:r>
          </a:p>
          <a:p>
            <a:pPr marL="1193800" lvl="2" indent="-514350" eaLnBrk="1" hangingPunct="1">
              <a:lnSpc>
                <a:spcPct val="90000"/>
              </a:lnSpc>
            </a:pPr>
            <a:r>
              <a:rPr lang="en-US" sz="2400" dirty="0" smtClean="0"/>
              <a:t>Covering cognitive, behavioral, and attitudinal characteristics as appropriate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600" dirty="0" smtClean="0"/>
              <a:t>Curriculum mapping</a:t>
            </a:r>
          </a:p>
          <a:p>
            <a:pPr marL="1193800" lvl="2" indent="-514350" eaLnBrk="1" hangingPunct="1">
              <a:lnSpc>
                <a:spcPct val="90000"/>
              </a:lnSpc>
            </a:pPr>
            <a:r>
              <a:rPr lang="en-US" sz="2400" dirty="0" smtClean="0"/>
              <a:t>Determining the extent to which learning objectives correspond to curricular experiences</a:t>
            </a:r>
          </a:p>
          <a:p>
            <a:pPr marL="1193800" lvl="2" indent="-514350" eaLnBrk="1" hangingPunct="1">
              <a:lnSpc>
                <a:spcPct val="90000"/>
              </a:lnSpc>
            </a:pPr>
            <a:r>
              <a:rPr lang="en-US" sz="2400" dirty="0" smtClean="0"/>
              <a:t>Reviewing rationale for program requirements and structure</a:t>
            </a:r>
          </a:p>
          <a:p>
            <a:pPr marL="1193800" lvl="2" indent="-514350" eaLnBrk="1" hangingPunct="1">
              <a:lnSpc>
                <a:spcPct val="90000"/>
              </a:lnSpc>
            </a:pPr>
            <a:r>
              <a:rPr lang="en-US" sz="2400" dirty="0" smtClean="0"/>
              <a:t>Exploring potential for developing “assessment database,” leading directly to Step 3</a:t>
            </a:r>
          </a:p>
          <a:p>
            <a:pPr marL="1193800" lvl="2" indent="-514350" eaLnBrk="1" hangingPunct="1">
              <a:lnSpc>
                <a:spcPct val="90000"/>
              </a:lnSpc>
            </a:pPr>
            <a:endParaRPr lang="en-US" sz="2400" dirty="0" smtClean="0"/>
          </a:p>
          <a:p>
            <a:pPr marL="1193800" lvl="2" indent="-514350" eaLnBrk="1" hangingPunct="1">
              <a:lnSpc>
                <a:spcPct val="90000"/>
              </a:lnSpc>
            </a:pPr>
            <a:endParaRPr lang="en-US" sz="2400" dirty="0" smtClean="0"/>
          </a:p>
          <a:p>
            <a:pPr marL="1193800" lvl="2" indent="-514350" eaLnBrk="1" hangingPunct="1">
              <a:lnSpc>
                <a:spcPct val="90000"/>
              </a:lnSpc>
            </a:pPr>
            <a:endParaRPr lang="en-US" sz="2400" dirty="0" smtClean="0"/>
          </a:p>
          <a:p>
            <a:pPr marL="1193800" lvl="2" indent="-514350" eaLnBrk="1" hangingPunct="1">
              <a:lnSpc>
                <a:spcPct val="90000"/>
              </a:lnSpc>
            </a:pPr>
            <a:endParaRPr lang="en-US" sz="2400" dirty="0" smtClean="0"/>
          </a:p>
          <a:p>
            <a:pPr marL="1193800" lvl="2" indent="-514350" eaLnBrk="1" hangingPunct="1">
              <a:lnSpc>
                <a:spcPct val="90000"/>
              </a:lnSpc>
            </a:pPr>
            <a:endParaRPr lang="en-US" sz="2400" dirty="0" smtClean="0"/>
          </a:p>
          <a:p>
            <a:pPr marL="514350" indent="-514350" eaLnBrk="1" hangingPunct="1">
              <a:lnSpc>
                <a:spcPct val="90000"/>
              </a:lnSpc>
            </a:pPr>
            <a:endParaRPr lang="en-US" sz="3200" dirty="0" smtClean="0"/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endParaRPr lang="en-US" sz="3200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400" b="1" dirty="0" smtClean="0"/>
              <a:t>Sample Curriculum Map – </a:t>
            </a:r>
            <a:br>
              <a:rPr lang="en-US" sz="3400" b="1" dirty="0" smtClean="0"/>
            </a:br>
            <a:r>
              <a:rPr lang="en-US" sz="3400" b="1" dirty="0" smtClean="0"/>
              <a:t>Linking Step 2 to Step 3</a:t>
            </a:r>
          </a:p>
        </p:txBody>
      </p:sp>
      <p:graphicFrame>
        <p:nvGraphicFramePr>
          <p:cNvPr id="3076" name="Object 5"/>
          <p:cNvGraphicFramePr>
            <a:graphicFrameLocks noChangeAspect="1"/>
          </p:cNvGraphicFramePr>
          <p:nvPr>
            <p:ph idx="1"/>
          </p:nvPr>
        </p:nvGraphicFramePr>
        <p:xfrm>
          <a:off x="1336675" y="1600200"/>
          <a:ext cx="7154863" cy="4648200"/>
        </p:xfrm>
        <a:graphic>
          <a:graphicData uri="http://schemas.openxmlformats.org/presentationml/2006/ole">
            <p:oleObj spid="_x0000_s34818" name="Document" r:id="rId3" imgW="11887185" imgH="7722973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524000"/>
            <a:ext cx="7699375" cy="2057400"/>
          </a:xfrm>
        </p:spPr>
        <p:txBody>
          <a:bodyPr/>
          <a:lstStyle/>
          <a:p>
            <a:pPr algn="ctr" eaLnBrk="1" hangingPunct="1"/>
            <a:r>
              <a:rPr lang="en-US" sz="4800" b="1" dirty="0" smtClean="0"/>
              <a:t>Collecting Assessment Data: Assessment’s Third Step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114800"/>
            <a:ext cx="8077200" cy="2362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3200" dirty="0" smtClean="0"/>
              <a:t>Finding Evidence that Students are Achieving Programmatic Goals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 Important Preliminary Activities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382000" cy="5257800"/>
          </a:xfrm>
        </p:spPr>
        <p:txBody>
          <a:bodyPr/>
          <a:lstStyle/>
          <a:p>
            <a:pPr eaLnBrk="1" hangingPunct="1"/>
            <a:r>
              <a:rPr lang="en-US" sz="2600" dirty="0" smtClean="0"/>
              <a:t>Reach consensus as a faculty on what constitutes good assessment practice</a:t>
            </a:r>
          </a:p>
          <a:p>
            <a:pPr lvl="1" eaLnBrk="1" hangingPunct="1"/>
            <a:r>
              <a:rPr lang="en-US" sz="2200" dirty="0" smtClean="0"/>
              <a:t>No point in collecting meaningless data!</a:t>
            </a:r>
          </a:p>
          <a:p>
            <a:pPr eaLnBrk="1" hangingPunct="1"/>
            <a:r>
              <a:rPr lang="en-US" sz="2600" dirty="0" smtClean="0"/>
              <a:t>Develop strategies for assuring that measures to be used are of sufficient quality</a:t>
            </a:r>
          </a:p>
          <a:p>
            <a:pPr lvl="1" eaLnBrk="1" hangingPunct="1"/>
            <a:r>
              <a:rPr lang="en-US" sz="2200" dirty="0" smtClean="0"/>
              <a:t>Review by person/group other than the faculty member who developed the measure</a:t>
            </a:r>
          </a:p>
          <a:p>
            <a:pPr lvl="1" eaLnBrk="1" hangingPunct="1"/>
            <a:r>
              <a:rPr lang="en-US" sz="2200" dirty="0" smtClean="0"/>
              <a:t>Use of checklist that demonstrates how measure meets good practice criteria developed by program faculty</a:t>
            </a:r>
          </a:p>
          <a:p>
            <a:pPr eaLnBrk="1" hangingPunct="1"/>
            <a:r>
              <a:rPr lang="en-US" sz="2600" dirty="0" smtClean="0"/>
              <a:t>Decide how issue of “different sections” will be addressed</a:t>
            </a:r>
          </a:p>
          <a:p>
            <a:pPr lvl="1" eaLnBrk="1" hangingPunct="1"/>
            <a:r>
              <a:rPr lang="en-US" sz="2200" dirty="0" smtClean="0"/>
              <a:t>Will same measures be used?</a:t>
            </a:r>
          </a:p>
          <a:p>
            <a:pPr lvl="1" eaLnBrk="1" hangingPunct="1"/>
            <a:r>
              <a:rPr lang="en-US" sz="2200" dirty="0" smtClean="0"/>
              <a:t>If not, how will comparability be assured?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 Assuring Quality of Plan: </a:t>
            </a:r>
            <a:br>
              <a:rPr lang="en-US" sz="4000" b="1" dirty="0" smtClean="0"/>
            </a:br>
            <a:r>
              <a:rPr lang="en-US" sz="4000" b="1" dirty="0" smtClean="0"/>
              <a:t>Questions to Ask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4582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Are assessment measures </a:t>
            </a:r>
            <a:r>
              <a:rPr lang="en-US" sz="2800" u="sng" dirty="0" smtClean="0"/>
              <a:t>direct</a:t>
            </a:r>
            <a:r>
              <a:rPr lang="en-US" sz="2800" dirty="0" smtClean="0"/>
              <a:t>?</a:t>
            </a:r>
          </a:p>
          <a:p>
            <a:pPr lvl="1" eaLnBrk="1" hangingPunct="1"/>
            <a:r>
              <a:rPr lang="en-US" sz="2000" dirty="0" smtClean="0"/>
              <a:t>Student </a:t>
            </a:r>
            <a:r>
              <a:rPr lang="en-US" sz="2000" u="sng" dirty="0" smtClean="0"/>
              <a:t>perceptions</a:t>
            </a:r>
            <a:r>
              <a:rPr lang="en-US" sz="2000" dirty="0" smtClean="0"/>
              <a:t> of the program are valuable, but cannot be the </a:t>
            </a:r>
            <a:r>
              <a:rPr lang="en-US" sz="2000" u="sng" dirty="0" smtClean="0"/>
              <a:t>only</a:t>
            </a:r>
            <a:r>
              <a:rPr lang="en-US" sz="2000" dirty="0" smtClean="0"/>
              <a:t> indicator of learning</a:t>
            </a:r>
          </a:p>
          <a:p>
            <a:pPr eaLnBrk="1" hangingPunct="1"/>
            <a:r>
              <a:rPr lang="en-US" sz="2800" dirty="0" smtClean="0"/>
              <a:t>Is there logical correspondence between the measure(s) and the learning objective(s) being assessed?</a:t>
            </a:r>
          </a:p>
          <a:p>
            <a:pPr eaLnBrk="1" hangingPunct="1"/>
            <a:r>
              <a:rPr lang="en-US" sz="2800" dirty="0" smtClean="0"/>
              <a:t>Is there a process for establishing reliable scoring of qualitative measures?</a:t>
            </a:r>
          </a:p>
          <a:p>
            <a:pPr eaLnBrk="1" hangingPunct="1"/>
            <a:r>
              <a:rPr lang="en-US" sz="2800" dirty="0" smtClean="0"/>
              <a:t>Are data being collected from a range of courses across the program (i.e., are they representative)?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 Suggestions for Maximizing Value of Assessment Data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4582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Use a </a:t>
            </a:r>
            <a:r>
              <a:rPr lang="en-US" sz="2800" u="sng" dirty="0" smtClean="0"/>
              <a:t>variety</a:t>
            </a:r>
            <a:r>
              <a:rPr lang="en-US" sz="2800" dirty="0" smtClean="0"/>
              <a:t> of assessment measures</a:t>
            </a:r>
          </a:p>
          <a:p>
            <a:pPr lvl="2" eaLnBrk="1" hangingPunct="1"/>
            <a:r>
              <a:rPr lang="en-US" sz="2400" dirty="0" smtClean="0"/>
              <a:t>Quantitative and qualitative</a:t>
            </a:r>
          </a:p>
          <a:p>
            <a:pPr lvl="2" eaLnBrk="1" hangingPunct="1"/>
            <a:r>
              <a:rPr lang="en-US" sz="2400" dirty="0" smtClean="0"/>
              <a:t>Course-embedded and “stand-alone” measures (e.g., ETS Major Field tests, CLA results)</a:t>
            </a:r>
          </a:p>
          <a:p>
            <a:pPr lvl="2" eaLnBrk="1" hangingPunct="1"/>
            <a:r>
              <a:rPr lang="en-US" sz="2400" dirty="0" smtClean="0"/>
              <a:t>Use benchmarking as appropriate and available</a:t>
            </a:r>
          </a:p>
          <a:p>
            <a:pPr lvl="2" eaLnBrk="1" hangingPunct="1"/>
            <a:r>
              <a:rPr lang="en-US" sz="2400" dirty="0" smtClean="0"/>
              <a:t>Ultimately, convergence of assessment results is ideal (i.e., triangulation)</a:t>
            </a:r>
          </a:p>
          <a:p>
            <a:pPr eaLnBrk="1" hangingPunct="1"/>
            <a:r>
              <a:rPr lang="en-US" sz="2800" dirty="0" smtClean="0"/>
              <a:t>Establish a reasonable schedule for collecting assessment data on an ongoing basis (i.e., approximately 1/3 of learning objectives per year)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3015</TotalTime>
  <Words>1352</Words>
  <Application>Microsoft Office PowerPoint</Application>
  <PresentationFormat>On-screen Show (4:3)</PresentationFormat>
  <Paragraphs>139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Edge</vt:lpstr>
      <vt:lpstr>Document</vt:lpstr>
      <vt:lpstr>Data Collection and Closing the Loop: Assessment’s Third and Fourth Steps  </vt:lpstr>
      <vt:lpstr>Important Assessment “Basics”</vt:lpstr>
      <vt:lpstr>Course- Vs. Program-Level Assessment</vt:lpstr>
      <vt:lpstr>What You’ve Done So Far</vt:lpstr>
      <vt:lpstr>Sample Curriculum Map –  Linking Step 2 to Step 3</vt:lpstr>
      <vt:lpstr>Collecting Assessment Data: Assessment’s Third Step   </vt:lpstr>
      <vt:lpstr> Important Preliminary Activities</vt:lpstr>
      <vt:lpstr> Assuring Quality of Plan:  Questions to Ask</vt:lpstr>
      <vt:lpstr> Suggestions for Maximizing Value of Assessment Data</vt:lpstr>
      <vt:lpstr> Suggestions for Maximizing Value of Assessment Data (cont.)</vt:lpstr>
      <vt:lpstr> Also Consider the Following:</vt:lpstr>
      <vt:lpstr> From Learning Objectives to Assessment Criteria</vt:lpstr>
      <vt:lpstr> Post-Assessment Considerations</vt:lpstr>
      <vt:lpstr>Closing the Loop: Assessment’s Fourth Step   </vt:lpstr>
      <vt:lpstr>Now That You’ve Gone to  All This Trouble…..</vt:lpstr>
      <vt:lpstr>What Should be the Focus of  Closing the Loop Process?</vt:lpstr>
      <vt:lpstr>What Should be the Focus of  Closing the Loop Process? (cont.)</vt:lpstr>
      <vt:lpstr>Some Possible Ways to  Close the Assessment Loop</vt:lpstr>
      <vt:lpstr>A Final Issue: The Importance of Documenting Assessment</vt:lpstr>
      <vt:lpstr>Developing an Assessment Plan: Some Important Dates</vt:lpstr>
      <vt:lpstr>APAC Members</vt:lpstr>
    </vt:vector>
  </TitlesOfParts>
  <Company>SUNY System Administration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SUNY GENERAL EDUCATION ASSESSMENT CONFERENCE  </dc:title>
  <dc:creator>Patricia Francis</dc:creator>
  <cp:lastModifiedBy>francipl</cp:lastModifiedBy>
  <cp:revision>409</cp:revision>
  <dcterms:created xsi:type="dcterms:W3CDTF">2005-04-12T20:36:43Z</dcterms:created>
  <dcterms:modified xsi:type="dcterms:W3CDTF">2011-03-08T18:28:15Z</dcterms:modified>
</cp:coreProperties>
</file>