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notesMasterIdLst>
    <p:notesMasterId r:id="rId18"/>
  </p:notesMasterIdLst>
  <p:handoutMasterIdLst>
    <p:handoutMasterId r:id="rId19"/>
  </p:handoutMasterIdLst>
  <p:sldIdLst>
    <p:sldId id="256" r:id="rId2"/>
    <p:sldId id="339" r:id="rId3"/>
    <p:sldId id="286" r:id="rId4"/>
    <p:sldId id="337" r:id="rId5"/>
    <p:sldId id="338" r:id="rId6"/>
    <p:sldId id="332" r:id="rId7"/>
    <p:sldId id="334" r:id="rId8"/>
    <p:sldId id="340" r:id="rId9"/>
    <p:sldId id="335" r:id="rId10"/>
    <p:sldId id="318" r:id="rId11"/>
    <p:sldId id="341" r:id="rId12"/>
    <p:sldId id="342" r:id="rId13"/>
    <p:sldId id="346" r:id="rId14"/>
    <p:sldId id="347" r:id="rId15"/>
    <p:sldId id="348" r:id="rId16"/>
    <p:sldId id="349" r:id="rId1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8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06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FDBFFF7-B513-4475-8A07-ED9C2D1AC4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30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E8327A4-60CF-4D97-B05C-89C2088730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44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208F2E-D29D-417C-A662-393533BEF8EE}" type="slidenum">
              <a:rPr lang="en-US"/>
              <a:pPr/>
              <a:t>1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FLCC knows a lot about assessment – J will send examples</a:t>
            </a:r>
          </a:p>
          <a:p>
            <a:endParaRPr lang="en-US"/>
          </a:p>
          <a:p>
            <a:r>
              <a:rPr lang="en-US"/>
              <a:t>Non-punitive philosophy</a:t>
            </a:r>
          </a:p>
          <a:p>
            <a:endParaRPr lang="en-US"/>
          </a:p>
          <a:p>
            <a:r>
              <a:rPr lang="en-US"/>
              <a:t>Perfection vs. continuous improvement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64AF56-1B9B-4733-AF9B-C041BEE64537}" type="slidenum">
              <a:rPr lang="en-US"/>
              <a:pPr/>
              <a:t>3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64AF56-1B9B-4733-AF9B-C041BEE64537}" type="slidenum">
              <a:rPr lang="en-US"/>
              <a:pPr/>
              <a:t>4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64AF56-1B9B-4733-AF9B-C041BEE64537}" type="slidenum">
              <a:rPr lang="en-US"/>
              <a:pPr/>
              <a:t>5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64AF56-1B9B-4733-AF9B-C041BEE64537}" type="slidenum">
              <a:rPr lang="en-US"/>
              <a:pPr/>
              <a:t>6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64AF56-1B9B-4733-AF9B-C041BEE64537}" type="slidenum">
              <a:rPr lang="en-US"/>
              <a:pPr/>
              <a:t>7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64AF56-1B9B-4733-AF9B-C041BEE64537}" type="slidenum">
              <a:rPr lang="en-US"/>
              <a:pPr/>
              <a:t>9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862EA-DD11-456B-AB1E-2153A50D8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CD3E3-0525-4FEC-9B83-2828C3724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2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0"/>
            <a:ext cx="18684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AA3-B06E-40AC-84C9-BF7E35791CC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AB078-6C2D-4FEA-8397-F8C9A4AEF74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2" y="4406900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2667000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4E66-5EE5-4FEB-A0B8-944BB70D0F9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2389-4AFD-466A-B5FF-81D499759C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5FF52-7E87-4336-ACA2-15D31C9EBE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09062-7CF1-46FB-9485-7FA939C95D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83F4E-3B1C-46F9-A7ED-016A52EF119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4BAA-E39F-4BBB-B02A-9027C4EEF5C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0049B-5992-4515-87B7-79D0CFA6B6C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45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282F68F2-4225-4C33-A7DB-774EDEE022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uny.edu/facultysenate/files/Program_Review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09600" y="762000"/>
            <a:ext cx="8153400" cy="20574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Conducting an Effective and Useful Program Review Process</a:t>
            </a:r>
            <a:endParaRPr lang="en-US" sz="4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2971800"/>
            <a:ext cx="8305800" cy="2514600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pPr algn="r"/>
            <a:r>
              <a:rPr lang="en-US" sz="4200" dirty="0" smtClean="0"/>
              <a:t>Patty Francis</a:t>
            </a:r>
          </a:p>
          <a:p>
            <a:pPr algn="r"/>
            <a:r>
              <a:rPr lang="en-US" sz="4200" dirty="0" smtClean="0"/>
              <a:t>Associate Provost</a:t>
            </a:r>
          </a:p>
          <a:p>
            <a:pPr algn="r"/>
            <a:r>
              <a:rPr lang="en-US" sz="4200" dirty="0" smtClean="0"/>
              <a:t>Institutional Assessment &amp; Effectiveness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99616"/>
            <a:ext cx="8229600" cy="4824984"/>
          </a:xfrm>
        </p:spPr>
        <p:txBody>
          <a:bodyPr>
            <a:normAutofit fontScale="92500" lnSpcReduction="20000"/>
          </a:bodyPr>
          <a:lstStyle/>
          <a:p>
            <a:pPr marL="533400" indent="-533400"/>
            <a:r>
              <a:rPr lang="en-US" sz="2800" dirty="0" smtClean="0"/>
              <a:t>Consideration by faculty of program’s mission, goals, and expected student learning outcomes</a:t>
            </a:r>
            <a:endParaRPr lang="en-US" sz="2800" dirty="0"/>
          </a:p>
          <a:p>
            <a:pPr marL="933450" lvl="1" indent="-533400"/>
            <a:r>
              <a:rPr lang="en-US" sz="2400" dirty="0" smtClean="0"/>
              <a:t>Goals include student learning, but also include teaching effectiveness, student engagement, student perceptions of program, scholarly accomplishments, service, and professional development</a:t>
            </a:r>
            <a:endParaRPr lang="en-US" sz="2000" dirty="0"/>
          </a:p>
          <a:p>
            <a:pPr marL="533400" indent="-533400"/>
            <a:r>
              <a:rPr lang="en-US" sz="2800" dirty="0" smtClean="0"/>
              <a:t>Development of timeline for conducting and completing self-study process</a:t>
            </a:r>
            <a:endParaRPr lang="en-US" sz="2800" dirty="0"/>
          </a:p>
          <a:p>
            <a:pPr marL="533400" indent="-533400"/>
            <a:r>
              <a:rPr lang="en-US" sz="2800" dirty="0" smtClean="0"/>
              <a:t>Identification of external reviewers and submission of names to </a:t>
            </a:r>
            <a:r>
              <a:rPr lang="en-US" sz="2800" dirty="0" smtClean="0"/>
              <a:t>dean</a:t>
            </a:r>
          </a:p>
          <a:p>
            <a:pPr marL="933450" lvl="1" indent="-533400"/>
            <a:r>
              <a:rPr lang="en-US" sz="2400" dirty="0" smtClean="0"/>
              <a:t>Can be from other SUNY institutions</a:t>
            </a:r>
          </a:p>
          <a:p>
            <a:pPr marL="933450" lvl="1" indent="-533400"/>
            <a:r>
              <a:rPr lang="en-US" sz="2400" dirty="0" smtClean="0"/>
              <a:t>Three names submitted to dean, who selects two to visit campus</a:t>
            </a:r>
            <a:endParaRPr lang="en-US" sz="2400" dirty="0" smtClean="0"/>
          </a:p>
          <a:p>
            <a:pPr marL="533400" indent="-533400"/>
            <a:r>
              <a:rPr lang="en-US" sz="2800" dirty="0" smtClean="0"/>
              <a:t>Submission of budget to dean for external </a:t>
            </a:r>
            <a:r>
              <a:rPr lang="en-US" sz="2800" dirty="0" smtClean="0"/>
              <a:t>reviewers</a:t>
            </a:r>
            <a:endParaRPr lang="en-US" sz="2800" dirty="0"/>
          </a:p>
        </p:txBody>
      </p:sp>
      <p:sp>
        <p:nvSpPr>
          <p:cNvPr id="15974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/>
              <a:t>Key Components of Self-Study Process</a:t>
            </a:r>
            <a:endParaRPr lang="en-US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99616"/>
            <a:ext cx="8229600" cy="4824984"/>
          </a:xfrm>
        </p:spPr>
        <p:txBody>
          <a:bodyPr>
            <a:normAutofit/>
          </a:bodyPr>
          <a:lstStyle/>
          <a:p>
            <a:pPr marL="533400" indent="-533400">
              <a:buFont typeface="+mj-lt"/>
              <a:buAutoNum type="arabicPeriod"/>
            </a:pPr>
            <a:r>
              <a:rPr lang="en-US" sz="2800" dirty="0" smtClean="0"/>
              <a:t>Title Page</a:t>
            </a:r>
          </a:p>
          <a:p>
            <a:pPr marL="533400" indent="-533400">
              <a:buFont typeface="+mj-lt"/>
              <a:buAutoNum type="arabicPeriod"/>
            </a:pPr>
            <a:r>
              <a:rPr lang="en-US" sz="2800" dirty="0" smtClean="0"/>
              <a:t>Table of Contents</a:t>
            </a:r>
          </a:p>
          <a:p>
            <a:pPr marL="533400" indent="-533400">
              <a:buFont typeface="+mj-lt"/>
              <a:buAutoNum type="arabicPeriod"/>
            </a:pPr>
            <a:r>
              <a:rPr lang="en-US" sz="2800" dirty="0" smtClean="0"/>
              <a:t>Introduction and General Information</a:t>
            </a:r>
          </a:p>
          <a:p>
            <a:pPr marL="533400" indent="-533400">
              <a:buFont typeface="+mj-lt"/>
              <a:buAutoNum type="arabicPeriod"/>
            </a:pPr>
            <a:r>
              <a:rPr lang="en-US" sz="2800" dirty="0" smtClean="0"/>
              <a:t>Assessment of Student Learning</a:t>
            </a:r>
          </a:p>
          <a:p>
            <a:pPr marL="933450" lvl="1" indent="-533400"/>
            <a:r>
              <a:rPr lang="en-US" sz="2400" dirty="0" smtClean="0"/>
              <a:t>Student learning outcomes</a:t>
            </a:r>
          </a:p>
          <a:p>
            <a:pPr marL="933450" lvl="1" indent="-533400"/>
            <a:r>
              <a:rPr lang="en-US" sz="2400" dirty="0" smtClean="0"/>
              <a:t>Description of direct and indirect measures</a:t>
            </a:r>
          </a:p>
          <a:p>
            <a:pPr marL="933450" lvl="1" indent="-533400"/>
            <a:r>
              <a:rPr lang="en-US" sz="2400" dirty="0" smtClean="0"/>
              <a:t>Conclusions regarding student learning</a:t>
            </a:r>
          </a:p>
          <a:p>
            <a:pPr marL="933450" lvl="1" indent="-533400"/>
            <a:r>
              <a:rPr lang="en-US" sz="2400" dirty="0" smtClean="0"/>
              <a:t>Plans for change based on assessment data</a:t>
            </a:r>
          </a:p>
        </p:txBody>
      </p:sp>
      <p:sp>
        <p:nvSpPr>
          <p:cNvPr id="15974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/>
              <a:t>Self-Study Sections</a:t>
            </a:r>
            <a:endParaRPr lang="en-US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99616"/>
            <a:ext cx="8229600" cy="4824984"/>
          </a:xfrm>
        </p:spPr>
        <p:txBody>
          <a:bodyPr>
            <a:normAutofit lnSpcReduction="10000"/>
          </a:bodyPr>
          <a:lstStyle/>
          <a:p>
            <a:pPr marL="533400" indent="-533400">
              <a:buFont typeface="+mj-lt"/>
              <a:buAutoNum type="arabicPeriod" startAt="5"/>
            </a:pPr>
            <a:r>
              <a:rPr lang="en-US" sz="2800" dirty="0" smtClean="0"/>
              <a:t>Program data (</a:t>
            </a:r>
            <a:r>
              <a:rPr lang="en-US" sz="2800" b="1" dirty="0" smtClean="0"/>
              <a:t>Program Data Summary Table is NOT needed</a:t>
            </a:r>
            <a:r>
              <a:rPr lang="en-US" sz="2800" dirty="0" smtClean="0"/>
              <a:t>)</a:t>
            </a:r>
          </a:p>
          <a:p>
            <a:pPr marL="1333500" lvl="2" indent="-533400">
              <a:buSzPct val="80000"/>
              <a:buFont typeface="+mj-lt"/>
              <a:buAutoNum type="alphaUcPeriod"/>
            </a:pPr>
            <a:r>
              <a:rPr lang="en-US" sz="2000" dirty="0" smtClean="0"/>
              <a:t>Enrollment trends over past 5 years, impact of those trends, and expected changes for future</a:t>
            </a:r>
          </a:p>
          <a:p>
            <a:pPr marL="1333500" lvl="2" indent="-533400">
              <a:buSzPct val="80000"/>
              <a:buFont typeface="+mj-lt"/>
              <a:buAutoNum type="alphaUcPeriod"/>
            </a:pPr>
            <a:r>
              <a:rPr lang="en-US" sz="2000" dirty="0" smtClean="0"/>
              <a:t>Retention and graduate outcomes</a:t>
            </a:r>
          </a:p>
          <a:p>
            <a:pPr marL="1333500" lvl="2" indent="-533400">
              <a:buSzPct val="80000"/>
              <a:buFont typeface="+mj-lt"/>
              <a:buAutoNum type="alphaUcPeriod"/>
            </a:pPr>
            <a:r>
              <a:rPr lang="en-US" sz="2000" dirty="0" smtClean="0"/>
              <a:t>Faculty accomplishments, FTE’s, and role of adjunct faculty</a:t>
            </a:r>
          </a:p>
          <a:p>
            <a:pPr marL="1333500" lvl="2" indent="-533400">
              <a:buSzPct val="80000"/>
              <a:buFont typeface="+mj-lt"/>
              <a:buAutoNum type="alphaUcPeriod"/>
            </a:pPr>
            <a:r>
              <a:rPr lang="en-US" sz="2000" dirty="0" smtClean="0"/>
              <a:t>Resources (facilities, operational budgets)</a:t>
            </a:r>
          </a:p>
          <a:p>
            <a:pPr marL="533400" indent="-533400">
              <a:buSzPct val="80000"/>
              <a:buFont typeface="+mj-lt"/>
              <a:buAutoNum type="arabicPeriod" startAt="5"/>
            </a:pPr>
            <a:r>
              <a:rPr lang="en-US" sz="2800" dirty="0" smtClean="0"/>
              <a:t>Use of technology in teaching and learning</a:t>
            </a:r>
          </a:p>
          <a:p>
            <a:pPr marL="533400" indent="-533400">
              <a:buSzPct val="80000"/>
              <a:buFont typeface="+mj-lt"/>
              <a:buAutoNum type="arabicPeriod" startAt="5"/>
            </a:pPr>
            <a:r>
              <a:rPr lang="en-US" sz="2800" dirty="0" smtClean="0"/>
              <a:t>Benchmarking</a:t>
            </a:r>
          </a:p>
          <a:p>
            <a:pPr marL="533400" indent="-533400">
              <a:buSzPct val="80000"/>
              <a:buFont typeface="+mj-lt"/>
              <a:buAutoNum type="arabicPeriod" startAt="5"/>
            </a:pPr>
            <a:r>
              <a:rPr lang="en-US" sz="2800" dirty="0" smtClean="0"/>
              <a:t>Program’s response to external reviewers’ report</a:t>
            </a:r>
          </a:p>
          <a:p>
            <a:pPr marL="533400" indent="-533400">
              <a:buSzPct val="80000"/>
              <a:buFont typeface="+mj-lt"/>
              <a:buAutoNum type="arabicPeriod" startAt="5"/>
            </a:pPr>
            <a:r>
              <a:rPr lang="en-US" sz="2800" dirty="0" smtClean="0"/>
              <a:t>Appendices (only external reviewer report required)</a:t>
            </a:r>
          </a:p>
        </p:txBody>
      </p:sp>
      <p:sp>
        <p:nvSpPr>
          <p:cNvPr id="15974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/>
              <a:t>Self-Study Sections  (cont.)</a:t>
            </a:r>
            <a:endParaRPr lang="en-US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Spring before year self-study to be conducted</a:t>
            </a:r>
          </a:p>
          <a:p>
            <a:pPr lvl="1"/>
            <a:r>
              <a:rPr lang="en-US" sz="2400" dirty="0" smtClean="0"/>
              <a:t>Faculty review of process and requirements, planning, etc.</a:t>
            </a:r>
          </a:p>
          <a:p>
            <a:r>
              <a:rPr lang="en-US" sz="2800" dirty="0" smtClean="0"/>
              <a:t>Fall Semester</a:t>
            </a:r>
          </a:p>
          <a:p>
            <a:pPr lvl="1"/>
            <a:r>
              <a:rPr lang="en-US" sz="2400" dirty="0" smtClean="0"/>
              <a:t>Collection and analysis of information to be included in document</a:t>
            </a:r>
          </a:p>
          <a:p>
            <a:r>
              <a:rPr lang="en-US" sz="2800" dirty="0" smtClean="0"/>
              <a:t>October</a:t>
            </a:r>
          </a:p>
          <a:p>
            <a:pPr lvl="1"/>
            <a:r>
              <a:rPr lang="en-US" sz="2400" dirty="0" smtClean="0"/>
              <a:t>Selection of external reviewers and submission of name/budget to divisional dean for approval</a:t>
            </a:r>
          </a:p>
          <a:p>
            <a:r>
              <a:rPr lang="en-US" sz="2800" dirty="0" smtClean="0"/>
              <a:t>November</a:t>
            </a:r>
          </a:p>
          <a:p>
            <a:pPr lvl="1"/>
            <a:r>
              <a:rPr lang="en-US" sz="2400" dirty="0" smtClean="0"/>
              <a:t>Verify reviewers and set dates for site-visit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Recommended Timeline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March 15</a:t>
            </a:r>
          </a:p>
          <a:p>
            <a:pPr lvl="1"/>
            <a:r>
              <a:rPr lang="en-US" sz="2400" dirty="0" smtClean="0"/>
              <a:t>Prepare penultimate draft of self-study and distribute to faculty</a:t>
            </a:r>
          </a:p>
          <a:p>
            <a:r>
              <a:rPr lang="en-US" sz="2800" dirty="0" smtClean="0"/>
              <a:t>April</a:t>
            </a:r>
          </a:p>
          <a:p>
            <a:pPr lvl="1"/>
            <a:r>
              <a:rPr lang="en-US" sz="2400" dirty="0" smtClean="0"/>
              <a:t>External reviewers visit campus and submit report within two weeks of visit (visit includes meeting with divisional dean and Provost)</a:t>
            </a:r>
          </a:p>
          <a:p>
            <a:r>
              <a:rPr lang="en-US" sz="2800" dirty="0" smtClean="0"/>
              <a:t>May</a:t>
            </a:r>
          </a:p>
          <a:p>
            <a:pPr lvl="1"/>
            <a:r>
              <a:rPr lang="en-US" sz="2400" dirty="0" smtClean="0"/>
              <a:t>Faculty construct response to external reviewers’ report and finalize self-study document and submit to divisional dean and APIAE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Recommended Timeline (cont.)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Meshing Reporting requirements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5400" dirty="0" smtClean="0"/>
              <a:t>Conclusions</a:t>
            </a:r>
            <a:endParaRPr lang="en-US" sz="5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Annual Report – due every year, includes section on assessment of student learning</a:t>
            </a:r>
          </a:p>
          <a:p>
            <a:r>
              <a:rPr lang="en-US" dirty="0" smtClean="0"/>
              <a:t>Program Review – due every 7 years, includes analysis of range of processes and outcomes</a:t>
            </a:r>
          </a:p>
          <a:p>
            <a:r>
              <a:rPr lang="en-US" dirty="0" smtClean="0"/>
              <a:t>Assessment Plan (i.e., APAC) – encompasses three-year period, requires reporting on annual basis effective 2011-12; exclusive focus is student learning</a:t>
            </a:r>
          </a:p>
          <a:p>
            <a:pPr lvl="1"/>
            <a:r>
              <a:rPr lang="en-US" dirty="0" smtClean="0"/>
              <a:t>Recent APAC recommendations regarding reporting of assessment results in </a:t>
            </a:r>
            <a:r>
              <a:rPr lang="en-US" smtClean="0"/>
              <a:t>Annual Report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/>
              <a:t>Relating Annual Report, Program Review, and Assessment Plan Processes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SUNY, MIDDLE STATES, AND SUNY ONEONTA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4800" dirty="0" smtClean="0"/>
              <a:t>Background Information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79248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Provost’s Advisory Task Force on the Assessment of Student Learning Outcomes (November 2000) Recommendations</a:t>
            </a:r>
          </a:p>
          <a:p>
            <a:pPr lvl="1"/>
            <a:r>
              <a:rPr lang="en-US" dirty="0" smtClean="0"/>
              <a:t>Implementation of campus-based Assessment of the Major (i.e., program review) effective Fall 2001</a:t>
            </a:r>
          </a:p>
          <a:p>
            <a:pPr lvl="1"/>
            <a:r>
              <a:rPr lang="en-US" dirty="0" smtClean="0"/>
              <a:t>Program reviews to be conducted every 5-7 years and to include evaluations by external reviewers and assessment data on student learning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  <p:sp>
        <p:nvSpPr>
          <p:cNvPr id="8294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SUNY Assessment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7924800" cy="4724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Board of Trustees’ Resolution on Streamlining Assessment (March 2010)</a:t>
            </a:r>
          </a:p>
          <a:p>
            <a:pPr lvl="1"/>
            <a:r>
              <a:rPr lang="en-US" sz="2400" dirty="0" smtClean="0"/>
              <a:t>Ended SUNY Assessment Initiative</a:t>
            </a:r>
          </a:p>
          <a:p>
            <a:pPr lvl="1"/>
            <a:r>
              <a:rPr lang="en-US" sz="2400" dirty="0" smtClean="0"/>
              <a:t>Called for campuses to have in place assessment plans that meet or exceed Middle States standards and those </a:t>
            </a:r>
            <a:r>
              <a:rPr lang="en-US" sz="2400" dirty="0" smtClean="0"/>
              <a:t>of </a:t>
            </a:r>
            <a:r>
              <a:rPr lang="en-US" sz="2400" dirty="0" smtClean="0"/>
              <a:t>specialized accreditors</a:t>
            </a:r>
          </a:p>
          <a:p>
            <a:r>
              <a:rPr lang="en-US" sz="2800" dirty="0" smtClean="0"/>
              <a:t>Implications for registered academic programs</a:t>
            </a:r>
          </a:p>
          <a:p>
            <a:pPr lvl="1"/>
            <a:r>
              <a:rPr lang="en-US" sz="2400" dirty="0" smtClean="0"/>
              <a:t>Regular review that includes assessment of student learning and external review process	</a:t>
            </a:r>
            <a:r>
              <a:rPr lang="en-US" dirty="0" smtClean="0"/>
              <a:t>	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  <p:sp>
        <p:nvSpPr>
          <p:cNvPr id="8294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SUNY Assessment (cont.)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7924800" cy="4724400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Clearly articulated statements of expected student learning outcomes for all programs that aim to foster student learning and development</a:t>
            </a:r>
            <a:endParaRPr lang="en-US" dirty="0" smtClean="0"/>
          </a:p>
          <a:p>
            <a:r>
              <a:rPr lang="en-US" sz="2800" dirty="0" smtClean="0"/>
              <a:t>A documented, organized, and sustained assessment process to evaluate and improve student learning</a:t>
            </a:r>
          </a:p>
          <a:p>
            <a:r>
              <a:rPr lang="en-US" sz="2800" dirty="0" smtClean="0"/>
              <a:t>Assessment results that provide sufficient, convincing evidence that students are achieving program learning outcomes</a:t>
            </a:r>
          </a:p>
          <a:p>
            <a:r>
              <a:rPr lang="en-US" sz="2800" dirty="0" smtClean="0"/>
              <a:t>Evidence that student learning assessment information is shared and discussed with appropriate constituents and is used to improve teaching and learning</a:t>
            </a:r>
            <a:endParaRPr lang="en-US" sz="2800" dirty="0"/>
          </a:p>
          <a:p>
            <a:endParaRPr lang="en-US" dirty="0"/>
          </a:p>
          <a:p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  <p:sp>
        <p:nvSpPr>
          <p:cNvPr id="8294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Middle States Expectations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80772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Has been in place since 2001</a:t>
            </a:r>
            <a:endParaRPr lang="en-US" sz="3600" dirty="0" smtClean="0"/>
          </a:p>
          <a:p>
            <a:r>
              <a:rPr lang="en-US" dirty="0" smtClean="0"/>
              <a:t>Originally on 5-7 year schedule, now on 7-year schedule (with externally accredited programs able to coordinate program review and self-study processes)</a:t>
            </a:r>
          </a:p>
          <a:p>
            <a:r>
              <a:rPr lang="en-US" dirty="0" smtClean="0"/>
              <a:t>Observations about process</a:t>
            </a:r>
          </a:p>
          <a:p>
            <a:pPr lvl="1"/>
            <a:r>
              <a:rPr lang="en-US" dirty="0" smtClean="0"/>
              <a:t>Good news: they generally get done</a:t>
            </a:r>
          </a:p>
          <a:p>
            <a:pPr lvl="1"/>
            <a:r>
              <a:rPr lang="en-US" dirty="0" smtClean="0"/>
              <a:t>Bad news: quality is uneven, especially with respect to student learning assessment data</a:t>
            </a:r>
          </a:p>
          <a:p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  <p:sp>
        <p:nvSpPr>
          <p:cNvPr id="8294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dirty="0" smtClean="0"/>
              <a:t>Program Review at SUNY Oneonta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524000"/>
            <a:ext cx="8305800" cy="5029200"/>
          </a:xfrm>
        </p:spPr>
        <p:txBody>
          <a:bodyPr>
            <a:normAutofit lnSpcReduction="10000"/>
          </a:bodyPr>
          <a:lstStyle/>
          <a:p>
            <a:pPr marL="514350" indent="-514350"/>
            <a:r>
              <a:rPr lang="en-US" sz="4000" dirty="0" smtClean="0"/>
              <a:t>Annual workshops </a:t>
            </a:r>
            <a:r>
              <a:rPr lang="en-US" sz="4000" dirty="0" smtClean="0"/>
              <a:t>are </a:t>
            </a:r>
            <a:r>
              <a:rPr lang="en-US" sz="4000" dirty="0" smtClean="0"/>
              <a:t>held for programs beginning the process</a:t>
            </a:r>
          </a:p>
          <a:p>
            <a:pPr marL="514350" indent="-514350"/>
            <a:r>
              <a:rPr lang="en-US" sz="4000" dirty="0" smtClean="0"/>
              <a:t>Feedback to be provided on submitted reviews</a:t>
            </a:r>
          </a:p>
          <a:p>
            <a:pPr marL="914400" lvl="1" indent="-514350"/>
            <a:r>
              <a:rPr lang="en-US" sz="3600" dirty="0" smtClean="0"/>
              <a:t>To be sent to program, dean, and Provost</a:t>
            </a:r>
          </a:p>
          <a:p>
            <a:pPr marL="914400" lvl="1" indent="-514350"/>
            <a:r>
              <a:rPr lang="en-US" sz="3600" dirty="0" smtClean="0"/>
              <a:t>May require some re-submission, especially if SLO data weak/missing</a:t>
            </a:r>
          </a:p>
          <a:p>
            <a:pPr marL="514350" indent="-514350"/>
            <a:endParaRPr lang="en-US" sz="4000" dirty="0" smtClean="0"/>
          </a:p>
          <a:p>
            <a:pPr marL="1200150" lvl="1" indent="-742950">
              <a:buFont typeface="+mj-lt"/>
              <a:buAutoNum type="arabicPeriod"/>
            </a:pPr>
            <a:endParaRPr lang="en-US" sz="3200" dirty="0" smtClean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  <p:sp>
        <p:nvSpPr>
          <p:cNvPr id="8294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Expanded Role of OIAE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Fundamental Elements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5400" dirty="0" smtClean="0"/>
              <a:t>Effective Program Review</a:t>
            </a:r>
            <a:endParaRPr lang="en-US" sz="5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839200" cy="5029200"/>
          </a:xfrm>
        </p:spPr>
        <p:txBody>
          <a:bodyPr>
            <a:normAutofit/>
          </a:bodyPr>
          <a:lstStyle/>
          <a:p>
            <a:pPr marL="514350" indent="-514350"/>
            <a:r>
              <a:rPr lang="en-US" sz="2800" dirty="0" smtClean="0"/>
              <a:t>Carefully review resources on College’s assessment website </a:t>
            </a:r>
            <a:r>
              <a:rPr lang="en-US" sz="2400" dirty="0" smtClean="0"/>
              <a:t>(</a:t>
            </a:r>
            <a:r>
              <a:rPr lang="en-US" sz="2400" i="1" u="sng" dirty="0" smtClean="0"/>
              <a:t>http://www.oneonta.edu/academics/Assessment/</a:t>
            </a:r>
            <a:r>
              <a:rPr lang="en-US" sz="2400" dirty="0" smtClean="0"/>
              <a:t>)</a:t>
            </a:r>
          </a:p>
          <a:p>
            <a:pPr marL="514350" indent="-514350"/>
            <a:r>
              <a:rPr lang="en-US" sz="2800" i="1" dirty="0" smtClean="0"/>
              <a:t>Guidelines and Procedures for the Review of Academic Programs</a:t>
            </a:r>
            <a:r>
              <a:rPr lang="en-US" sz="2800" dirty="0" smtClean="0"/>
              <a:t> are found on website and contain a detailed description of self-study report formatting and content</a:t>
            </a:r>
            <a:endParaRPr lang="en-US" sz="2800" i="1" dirty="0" smtClean="0"/>
          </a:p>
          <a:p>
            <a:pPr marL="514350" indent="-514350">
              <a:spcBef>
                <a:spcPts val="0"/>
              </a:spcBef>
            </a:pPr>
            <a:r>
              <a:rPr lang="en-US" sz="2800" dirty="0" smtClean="0"/>
              <a:t>In Fall 2012 Provost Thompson approved APAC recommendation that College adopt the SUNY University Faculty Senate guidelines for program review</a:t>
            </a:r>
            <a:endParaRPr lang="en-US" sz="2800" dirty="0" smtClean="0"/>
          </a:p>
          <a:p>
            <a:pPr marL="400050" lvl="1" indent="0">
              <a:spcBef>
                <a:spcPts val="0"/>
              </a:spcBef>
              <a:buNone/>
            </a:pPr>
            <a:r>
              <a:rPr lang="en-US" sz="2600" dirty="0" smtClean="0"/>
              <a:t> (</a:t>
            </a:r>
            <a:r>
              <a:rPr lang="en-US" sz="2000" i="1" u="sng" dirty="0" smtClean="0">
                <a:hlinkClick r:id="rId3"/>
              </a:rPr>
              <a:t>http://</a:t>
            </a:r>
            <a:r>
              <a:rPr lang="en-US" sz="2000" i="1" u="sng" dirty="0" smtClean="0">
                <a:hlinkClick r:id="rId3"/>
              </a:rPr>
              <a:t>www.suny.edu/facultysenate/files/Program_Review.pdf</a:t>
            </a:r>
            <a:r>
              <a:rPr lang="en-US" sz="2600" dirty="0" smtClean="0"/>
              <a:t>)</a:t>
            </a:r>
          </a:p>
          <a:p>
            <a:pPr marL="457200" indent="-457200"/>
            <a:r>
              <a:rPr lang="en-US" sz="3000" dirty="0" smtClean="0"/>
              <a:t>Discipline-specific </a:t>
            </a:r>
            <a:r>
              <a:rPr lang="en-US" sz="3000" dirty="0" smtClean="0"/>
              <a:t>resources</a:t>
            </a:r>
          </a:p>
          <a:p>
            <a:pPr marL="514350" indent="-514350"/>
            <a:endParaRPr lang="en-US" sz="4000" dirty="0" smtClean="0"/>
          </a:p>
          <a:p>
            <a:pPr marL="1200150" lvl="1" indent="-742950">
              <a:buFont typeface="+mj-lt"/>
              <a:buAutoNum type="arabicPeriod"/>
            </a:pPr>
            <a:endParaRPr lang="en-US" sz="3200" dirty="0" smtClean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  <p:sp>
        <p:nvSpPr>
          <p:cNvPr id="8294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Getting Started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untain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</Template>
  <TotalTime>3586</TotalTime>
  <Words>806</Words>
  <Application>Microsoft Office PowerPoint</Application>
  <PresentationFormat>On-screen Show (4:3)</PresentationFormat>
  <Paragraphs>122</Paragraphs>
  <Slides>16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Mountain</vt:lpstr>
      <vt:lpstr>Conducting an Effective and Useful Program Review Process</vt:lpstr>
      <vt:lpstr>SUNY, MIDDLE STATES, AND SUNY ONEONTA</vt:lpstr>
      <vt:lpstr>SUNY Assessment</vt:lpstr>
      <vt:lpstr>SUNY Assessment (cont.)</vt:lpstr>
      <vt:lpstr>Middle States Expectations</vt:lpstr>
      <vt:lpstr>Program Review at SUNY Oneonta</vt:lpstr>
      <vt:lpstr>Expanded Role of OIAE</vt:lpstr>
      <vt:lpstr>Fundamental Elements</vt:lpstr>
      <vt:lpstr>Getting Started</vt:lpstr>
      <vt:lpstr>Key Components of Self-Study Process</vt:lpstr>
      <vt:lpstr>Self-Study Sections</vt:lpstr>
      <vt:lpstr>Self-Study Sections  (cont.)</vt:lpstr>
      <vt:lpstr>Recommended Timeline</vt:lpstr>
      <vt:lpstr>Recommended Timeline (cont.)</vt:lpstr>
      <vt:lpstr>Meshing Reporting requirements</vt:lpstr>
      <vt:lpstr>Relating Annual Report, Program Review, and Assessment Plan Processes</vt:lpstr>
    </vt:vector>
  </TitlesOfParts>
  <Company>SUNY System Administration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SUNY GENERAL EDUCATION ASSESSMENT CONFERENCE</dc:title>
  <dc:creator>Patricia Francis</dc:creator>
  <cp:lastModifiedBy>francipl</cp:lastModifiedBy>
  <cp:revision>407</cp:revision>
  <cp:lastPrinted>2013-02-14T17:05:27Z</cp:lastPrinted>
  <dcterms:created xsi:type="dcterms:W3CDTF">2005-04-12T20:36:43Z</dcterms:created>
  <dcterms:modified xsi:type="dcterms:W3CDTF">2013-02-14T17:39:08Z</dcterms:modified>
</cp:coreProperties>
</file>