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3" r:id="rId1"/>
  </p:sldMasterIdLst>
  <p:notesMasterIdLst>
    <p:notesMasterId r:id="rId10"/>
  </p:notesMasterIdLst>
  <p:handoutMasterIdLst>
    <p:handoutMasterId r:id="rId11"/>
  </p:handoutMasterIdLst>
  <p:sldIdLst>
    <p:sldId id="256" r:id="rId2"/>
    <p:sldId id="286" r:id="rId3"/>
    <p:sldId id="332" r:id="rId4"/>
    <p:sldId id="333" r:id="rId5"/>
    <p:sldId id="334" r:id="rId6"/>
    <p:sldId id="335" r:id="rId7"/>
    <p:sldId id="318" r:id="rId8"/>
    <p:sldId id="336" r:id="rId9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87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806" y="-84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endParaRPr lang="en-US"/>
          </a:p>
        </p:txBody>
      </p:sp>
      <p:sp>
        <p:nvSpPr>
          <p:cNvPr id="573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573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CFDBFFF7-B513-4475-8A07-ED9C2D1AC429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7577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endParaRPr lang="en-US"/>
          </a:p>
        </p:txBody>
      </p:sp>
      <p:sp>
        <p:nvSpPr>
          <p:cNvPr id="75780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7578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7578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7578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6E8327A4-60CF-4D97-B05C-89C208873023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A208F2E-D29D-417C-A662-393533BEF8EE}" type="slidenum">
              <a:rPr lang="en-US"/>
              <a:pPr/>
              <a:t>1</a:t>
            </a:fld>
            <a:endParaRPr lang="en-US"/>
          </a:p>
        </p:txBody>
      </p:sp>
      <p:sp>
        <p:nvSpPr>
          <p:cNvPr id="8192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FLCC knows a lot about assessment – J will send examples</a:t>
            </a:r>
          </a:p>
          <a:p>
            <a:endParaRPr lang="en-US"/>
          </a:p>
          <a:p>
            <a:r>
              <a:rPr lang="en-US"/>
              <a:t>Non-punitive philosophy</a:t>
            </a:r>
          </a:p>
          <a:p>
            <a:endParaRPr lang="en-US"/>
          </a:p>
          <a:p>
            <a:r>
              <a:rPr lang="en-US"/>
              <a:t>Perfection vs. continuous improvement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164AF56-1B9B-4733-AF9B-C041BEE64537}" type="slidenum">
              <a:rPr lang="en-US"/>
              <a:pPr/>
              <a:t>2</a:t>
            </a:fld>
            <a:endParaRPr lang="en-US"/>
          </a:p>
        </p:txBody>
      </p:sp>
      <p:sp>
        <p:nvSpPr>
          <p:cNvPr id="8397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39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164AF56-1B9B-4733-AF9B-C041BEE64537}" type="slidenum">
              <a:rPr lang="en-US"/>
              <a:pPr/>
              <a:t>3</a:t>
            </a:fld>
            <a:endParaRPr lang="en-US"/>
          </a:p>
        </p:txBody>
      </p:sp>
      <p:sp>
        <p:nvSpPr>
          <p:cNvPr id="8397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39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164AF56-1B9B-4733-AF9B-C041BEE64537}" type="slidenum">
              <a:rPr lang="en-US"/>
              <a:pPr/>
              <a:t>4</a:t>
            </a:fld>
            <a:endParaRPr lang="en-US"/>
          </a:p>
        </p:txBody>
      </p:sp>
      <p:sp>
        <p:nvSpPr>
          <p:cNvPr id="8397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39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164AF56-1B9B-4733-AF9B-C041BEE64537}" type="slidenum">
              <a:rPr lang="en-US"/>
              <a:pPr/>
              <a:t>5</a:t>
            </a:fld>
            <a:endParaRPr lang="en-US"/>
          </a:p>
        </p:txBody>
      </p:sp>
      <p:sp>
        <p:nvSpPr>
          <p:cNvPr id="8397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39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164AF56-1B9B-4733-AF9B-C041BEE64537}" type="slidenum">
              <a:rPr lang="en-US"/>
              <a:pPr/>
              <a:t>6</a:t>
            </a:fld>
            <a:endParaRPr lang="en-US"/>
          </a:p>
        </p:txBody>
      </p:sp>
      <p:sp>
        <p:nvSpPr>
          <p:cNvPr id="8397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39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6"/>
          <p:cNvGrpSpPr/>
          <p:nvPr/>
        </p:nvGrpSpPr>
        <p:grpSpPr>
          <a:xfrm>
            <a:off x="0" y="3268345"/>
            <a:ext cx="9144000" cy="146304"/>
            <a:chOff x="0" y="3268345"/>
            <a:chExt cx="9144000" cy="146304"/>
          </a:xfrm>
        </p:grpSpPr>
        <p:sp>
          <p:nvSpPr>
            <p:cNvPr id="13" name="Rectangle 12"/>
            <p:cNvSpPr/>
            <p:nvPr userDrawn="1"/>
          </p:nvSpPr>
          <p:spPr>
            <a:xfrm>
              <a:off x="0" y="3268345"/>
              <a:ext cx="9144000" cy="146304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/>
            <p:cNvSpPr/>
            <p:nvPr userDrawn="1"/>
          </p:nvSpPr>
          <p:spPr>
            <a:xfrm>
              <a:off x="5181600" y="3268345"/>
              <a:ext cx="1097280" cy="14630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14"/>
            <p:cNvSpPr/>
            <p:nvPr userDrawn="1"/>
          </p:nvSpPr>
          <p:spPr>
            <a:xfrm>
              <a:off x="6278880" y="3268345"/>
              <a:ext cx="1097280" cy="14630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/>
            <p:cNvSpPr/>
            <p:nvPr userDrawn="1"/>
          </p:nvSpPr>
          <p:spPr>
            <a:xfrm>
              <a:off x="7376160" y="3268345"/>
              <a:ext cx="1097280" cy="14630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1752600"/>
            <a:ext cx="7924800" cy="1470025"/>
          </a:xfrm>
          <a:prstGeom prst="rect">
            <a:avLst/>
          </a:prstGeom>
        </p:spPr>
        <p:txBody>
          <a:bodyPr anchor="b"/>
          <a:lstStyle>
            <a:lvl1pPr algn="ctr"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05200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28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862EA-DD11-456B-AB1E-2153A50D80E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Vertical Text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CD3E3-0525-4FEC-9B83-2828C3724F1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grpSp>
        <p:nvGrpSpPr>
          <p:cNvPr id="2" name="Group 7"/>
          <p:cNvGrpSpPr/>
          <p:nvPr/>
        </p:nvGrpSpPr>
        <p:grpSpPr>
          <a:xfrm flipH="1">
            <a:off x="0" y="1371600"/>
            <a:ext cx="9144000" cy="73152"/>
            <a:chOff x="0" y="3268345"/>
            <a:chExt cx="9144000" cy="146304"/>
          </a:xfrm>
        </p:grpSpPr>
        <p:sp>
          <p:nvSpPr>
            <p:cNvPr id="9" name="Rectangle 8"/>
            <p:cNvSpPr/>
            <p:nvPr userDrawn="1"/>
          </p:nvSpPr>
          <p:spPr>
            <a:xfrm>
              <a:off x="0" y="3268345"/>
              <a:ext cx="9144000" cy="146304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 userDrawn="1"/>
          </p:nvSpPr>
          <p:spPr>
            <a:xfrm>
              <a:off x="5181600" y="3268345"/>
              <a:ext cx="1097280" cy="14630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/>
            <p:cNvSpPr/>
            <p:nvPr userDrawn="1"/>
          </p:nvSpPr>
          <p:spPr>
            <a:xfrm>
              <a:off x="6278880" y="3268345"/>
              <a:ext cx="1097280" cy="14630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/>
            <p:cNvSpPr/>
            <p:nvPr userDrawn="1"/>
          </p:nvSpPr>
          <p:spPr>
            <a:xfrm>
              <a:off x="7376160" y="3268345"/>
              <a:ext cx="1097280" cy="14630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8"/>
            <a:ext cx="18288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1722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39712" y="6356350"/>
            <a:ext cx="186842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78CAA3-B06E-40AC-84C9-BF7E35791CCB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7" name="Group 6"/>
          <p:cNvGrpSpPr/>
          <p:nvPr/>
        </p:nvGrpSpPr>
        <p:grpSpPr>
          <a:xfrm rot="5400000" flipH="1">
            <a:off x="3332988" y="3384804"/>
            <a:ext cx="6867144" cy="73152"/>
            <a:chOff x="0" y="3268345"/>
            <a:chExt cx="9144000" cy="146304"/>
          </a:xfrm>
        </p:grpSpPr>
        <p:sp>
          <p:nvSpPr>
            <p:cNvPr id="8" name="Rectangle 7"/>
            <p:cNvSpPr/>
            <p:nvPr userDrawn="1"/>
          </p:nvSpPr>
          <p:spPr>
            <a:xfrm>
              <a:off x="0" y="3268345"/>
              <a:ext cx="9144000" cy="146304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 userDrawn="1"/>
          </p:nvSpPr>
          <p:spPr>
            <a:xfrm>
              <a:off x="5181600" y="3268345"/>
              <a:ext cx="1097280" cy="14630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 userDrawn="1"/>
          </p:nvSpPr>
          <p:spPr>
            <a:xfrm>
              <a:off x="6278880" y="3268345"/>
              <a:ext cx="1097280" cy="14630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/>
            <p:cNvSpPr/>
            <p:nvPr userDrawn="1"/>
          </p:nvSpPr>
          <p:spPr>
            <a:xfrm>
              <a:off x="7376160" y="3268345"/>
              <a:ext cx="1097280" cy="14630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99616"/>
            <a:ext cx="8229600" cy="462654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DAB078-6C2D-4FEA-8397-F8C9A4AEF74C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3"/>
          <p:cNvGrpSpPr/>
          <p:nvPr/>
        </p:nvGrpSpPr>
        <p:grpSpPr>
          <a:xfrm>
            <a:off x="0" y="1371600"/>
            <a:ext cx="9144000" cy="73152"/>
            <a:chOff x="0" y="3268345"/>
            <a:chExt cx="9144000" cy="146304"/>
          </a:xfrm>
        </p:grpSpPr>
        <p:sp>
          <p:nvSpPr>
            <p:cNvPr id="15" name="Rectangle 14"/>
            <p:cNvSpPr/>
            <p:nvPr userDrawn="1"/>
          </p:nvSpPr>
          <p:spPr>
            <a:xfrm>
              <a:off x="0" y="3268345"/>
              <a:ext cx="9144000" cy="146304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/>
            <p:cNvSpPr/>
            <p:nvPr userDrawn="1"/>
          </p:nvSpPr>
          <p:spPr>
            <a:xfrm>
              <a:off x="5181600" y="3268345"/>
              <a:ext cx="1097280" cy="14630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/>
            <p:cNvSpPr/>
            <p:nvPr userDrawn="1"/>
          </p:nvSpPr>
          <p:spPr>
            <a:xfrm>
              <a:off x="6278880" y="3268345"/>
              <a:ext cx="1097280" cy="14630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/>
            <p:cNvSpPr/>
            <p:nvPr userDrawn="1"/>
          </p:nvSpPr>
          <p:spPr>
            <a:xfrm>
              <a:off x="7376160" y="3268345"/>
              <a:ext cx="1097280" cy="14630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9" name="Title 1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7512" y="4406900"/>
            <a:ext cx="7827201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7512" y="2667000"/>
            <a:ext cx="7827201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24E66-5EE5-4FEB-A0B8-944BB70D0F9F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7" name="Group 12"/>
          <p:cNvGrpSpPr/>
          <p:nvPr/>
        </p:nvGrpSpPr>
        <p:grpSpPr>
          <a:xfrm flipH="1">
            <a:off x="0" y="4228465"/>
            <a:ext cx="9144000" cy="146304"/>
            <a:chOff x="0" y="3268345"/>
            <a:chExt cx="9144000" cy="146304"/>
          </a:xfrm>
        </p:grpSpPr>
        <p:sp>
          <p:nvSpPr>
            <p:cNvPr id="14" name="Rectangle 13"/>
            <p:cNvSpPr/>
            <p:nvPr userDrawn="1"/>
          </p:nvSpPr>
          <p:spPr>
            <a:xfrm>
              <a:off x="0" y="3268345"/>
              <a:ext cx="9144000" cy="146304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14"/>
            <p:cNvSpPr/>
            <p:nvPr userDrawn="1"/>
          </p:nvSpPr>
          <p:spPr>
            <a:xfrm>
              <a:off x="5181600" y="3268345"/>
              <a:ext cx="1097280" cy="14630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/>
            <p:cNvSpPr/>
            <p:nvPr userDrawn="1"/>
          </p:nvSpPr>
          <p:spPr>
            <a:xfrm>
              <a:off x="6278880" y="3268345"/>
              <a:ext cx="1097280" cy="14630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/>
            <p:cNvSpPr/>
            <p:nvPr userDrawn="1"/>
          </p:nvSpPr>
          <p:spPr>
            <a:xfrm>
              <a:off x="7376160" y="3268345"/>
              <a:ext cx="1097280" cy="14630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5F2389-4AFD-466A-B5FF-81D499759CF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Title 1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grpSp>
        <p:nvGrpSpPr>
          <p:cNvPr id="2" name="Group 14"/>
          <p:cNvGrpSpPr/>
          <p:nvPr/>
        </p:nvGrpSpPr>
        <p:grpSpPr>
          <a:xfrm>
            <a:off x="0" y="1371600"/>
            <a:ext cx="9144000" cy="73152"/>
            <a:chOff x="0" y="3268345"/>
            <a:chExt cx="9144000" cy="146304"/>
          </a:xfrm>
        </p:grpSpPr>
        <p:sp>
          <p:nvSpPr>
            <p:cNvPr id="16" name="Rectangle 15"/>
            <p:cNvSpPr/>
            <p:nvPr userDrawn="1"/>
          </p:nvSpPr>
          <p:spPr>
            <a:xfrm>
              <a:off x="0" y="3268345"/>
              <a:ext cx="9144000" cy="146304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/>
            <p:cNvSpPr/>
            <p:nvPr userDrawn="1"/>
          </p:nvSpPr>
          <p:spPr>
            <a:xfrm>
              <a:off x="5181600" y="3268345"/>
              <a:ext cx="1097280" cy="14630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/>
            <p:cNvSpPr/>
            <p:nvPr userDrawn="1"/>
          </p:nvSpPr>
          <p:spPr>
            <a:xfrm>
              <a:off x="6278880" y="3268345"/>
              <a:ext cx="1097280" cy="14630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/>
            <p:cNvSpPr/>
            <p:nvPr userDrawn="1"/>
          </p:nvSpPr>
          <p:spPr>
            <a:xfrm>
              <a:off x="7376160" y="3268345"/>
              <a:ext cx="1097280" cy="14630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2971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00200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2971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5FF52-7E87-4336-ACA2-15D31C9EBE0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6" name="Title 1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grpSp>
        <p:nvGrpSpPr>
          <p:cNvPr id="2" name="Group 16"/>
          <p:cNvGrpSpPr/>
          <p:nvPr/>
        </p:nvGrpSpPr>
        <p:grpSpPr>
          <a:xfrm>
            <a:off x="0" y="1371600"/>
            <a:ext cx="9144000" cy="73152"/>
            <a:chOff x="0" y="3268345"/>
            <a:chExt cx="9144000" cy="146304"/>
          </a:xfrm>
        </p:grpSpPr>
        <p:sp>
          <p:nvSpPr>
            <p:cNvPr id="18" name="Rectangle 17"/>
            <p:cNvSpPr/>
            <p:nvPr userDrawn="1"/>
          </p:nvSpPr>
          <p:spPr>
            <a:xfrm>
              <a:off x="0" y="3268345"/>
              <a:ext cx="9144000" cy="146304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/>
            <p:cNvSpPr/>
            <p:nvPr userDrawn="1"/>
          </p:nvSpPr>
          <p:spPr>
            <a:xfrm>
              <a:off x="5181600" y="3268345"/>
              <a:ext cx="1097280" cy="14630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19"/>
            <p:cNvSpPr/>
            <p:nvPr userDrawn="1"/>
          </p:nvSpPr>
          <p:spPr>
            <a:xfrm>
              <a:off x="6278880" y="3268345"/>
              <a:ext cx="1097280" cy="14630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20"/>
            <p:cNvSpPr/>
            <p:nvPr userDrawn="1"/>
          </p:nvSpPr>
          <p:spPr>
            <a:xfrm>
              <a:off x="7376160" y="3268345"/>
              <a:ext cx="1097280" cy="14630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409062-7CF1-46FB-9485-7FA939C95DB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grpSp>
        <p:nvGrpSpPr>
          <p:cNvPr id="2" name="Group 12"/>
          <p:cNvGrpSpPr/>
          <p:nvPr/>
        </p:nvGrpSpPr>
        <p:grpSpPr>
          <a:xfrm flipH="1">
            <a:off x="0" y="1371600"/>
            <a:ext cx="9144000" cy="73152"/>
            <a:chOff x="0" y="3268345"/>
            <a:chExt cx="9144000" cy="146304"/>
          </a:xfrm>
        </p:grpSpPr>
        <p:sp>
          <p:nvSpPr>
            <p:cNvPr id="14" name="Rectangle 13"/>
            <p:cNvSpPr/>
            <p:nvPr userDrawn="1"/>
          </p:nvSpPr>
          <p:spPr>
            <a:xfrm>
              <a:off x="0" y="3268345"/>
              <a:ext cx="9144000" cy="146304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14"/>
            <p:cNvSpPr/>
            <p:nvPr userDrawn="1"/>
          </p:nvSpPr>
          <p:spPr>
            <a:xfrm>
              <a:off x="5181600" y="3268345"/>
              <a:ext cx="1097280" cy="14630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/>
            <p:cNvSpPr/>
            <p:nvPr userDrawn="1"/>
          </p:nvSpPr>
          <p:spPr>
            <a:xfrm>
              <a:off x="6278880" y="3268345"/>
              <a:ext cx="1097280" cy="14630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/>
            <p:cNvSpPr/>
            <p:nvPr userDrawn="1"/>
          </p:nvSpPr>
          <p:spPr>
            <a:xfrm>
              <a:off x="7376160" y="3268345"/>
              <a:ext cx="1097280" cy="14630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483F4E-3B1C-46F9-A7ED-016A52EF1199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5" name="Group 10"/>
          <p:cNvGrpSpPr/>
          <p:nvPr/>
        </p:nvGrpSpPr>
        <p:grpSpPr>
          <a:xfrm>
            <a:off x="-9144" y="-18288"/>
            <a:ext cx="9144000" cy="146304"/>
            <a:chOff x="0" y="3268345"/>
            <a:chExt cx="9144000" cy="146304"/>
          </a:xfrm>
        </p:grpSpPr>
        <p:sp>
          <p:nvSpPr>
            <p:cNvPr id="12" name="Rectangle 11"/>
            <p:cNvSpPr/>
            <p:nvPr userDrawn="1"/>
          </p:nvSpPr>
          <p:spPr>
            <a:xfrm>
              <a:off x="0" y="3268345"/>
              <a:ext cx="9144000" cy="146304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/>
            <p:cNvSpPr/>
            <p:nvPr userDrawn="1"/>
          </p:nvSpPr>
          <p:spPr>
            <a:xfrm>
              <a:off x="5495544" y="3268345"/>
              <a:ext cx="1097280" cy="14630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/>
            <p:cNvSpPr/>
            <p:nvPr userDrawn="1"/>
          </p:nvSpPr>
          <p:spPr>
            <a:xfrm>
              <a:off x="6592824" y="3268345"/>
              <a:ext cx="1097280" cy="14630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14"/>
            <p:cNvSpPr/>
            <p:nvPr userDrawn="1"/>
          </p:nvSpPr>
          <p:spPr>
            <a:xfrm>
              <a:off x="7690104" y="3268345"/>
              <a:ext cx="1097280" cy="14630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793750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28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371600"/>
            <a:ext cx="5111750" cy="4754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371600"/>
            <a:ext cx="3008313" cy="47545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604BAA-E39F-4BBB-B02A-9027C4EEF5C6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8" name="Group 13"/>
          <p:cNvGrpSpPr/>
          <p:nvPr/>
        </p:nvGrpSpPr>
        <p:grpSpPr>
          <a:xfrm flipH="1">
            <a:off x="0" y="1143000"/>
            <a:ext cx="9144000" cy="73152"/>
            <a:chOff x="0" y="3268345"/>
            <a:chExt cx="9144000" cy="146304"/>
          </a:xfrm>
        </p:grpSpPr>
        <p:sp>
          <p:nvSpPr>
            <p:cNvPr id="15" name="Rectangle 14"/>
            <p:cNvSpPr/>
            <p:nvPr userDrawn="1"/>
          </p:nvSpPr>
          <p:spPr>
            <a:xfrm>
              <a:off x="0" y="3268345"/>
              <a:ext cx="9144000" cy="146304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/>
            <p:cNvSpPr/>
            <p:nvPr userDrawn="1"/>
          </p:nvSpPr>
          <p:spPr>
            <a:xfrm>
              <a:off x="5181600" y="3268345"/>
              <a:ext cx="1097280" cy="14630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/>
            <p:cNvSpPr/>
            <p:nvPr userDrawn="1"/>
          </p:nvSpPr>
          <p:spPr>
            <a:xfrm>
              <a:off x="6278880" y="3268345"/>
              <a:ext cx="1097280" cy="14630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/>
            <p:cNvSpPr/>
            <p:nvPr userDrawn="1"/>
          </p:nvSpPr>
          <p:spPr>
            <a:xfrm>
              <a:off x="7376160" y="3268345"/>
              <a:ext cx="1097280" cy="14630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icture Placeholder 14"/>
          <p:cNvSpPr>
            <a:spLocks noGrp="1"/>
          </p:cNvSpPr>
          <p:nvPr>
            <p:ph type="pic" sz="quarter" idx="13"/>
          </p:nvPr>
        </p:nvSpPr>
        <p:spPr>
          <a:xfrm>
            <a:off x="1801368" y="685800"/>
            <a:ext cx="5495544" cy="3886200"/>
          </a:xfrm>
          <a:solidFill>
            <a:schemeClr val="accent1"/>
          </a:solidFill>
          <a:effectLst>
            <a:reflection blurRad="6350" stA="52000" endA="300" endPos="35000" dir="5400000" sy="-100000" algn="bl" rotWithShape="0"/>
          </a:effectLst>
          <a:scene3d>
            <a:camera prst="orthographicFront"/>
            <a:lightRig rig="contrasting" dir="t"/>
          </a:scene3d>
          <a:sp3d contourW="12700" prstMaterial="softEdge">
            <a:bevelT prst="cross"/>
            <a:contourClr>
              <a:srgbClr val="FFFFFF"/>
            </a:contourClr>
          </a:sp3d>
        </p:spPr>
        <p:txBody>
          <a:bodyPr/>
          <a:lstStyle/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50049B-5992-4515-87B7-79D0CFA6B6CB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3" name="Group 15"/>
          <p:cNvGrpSpPr/>
          <p:nvPr/>
        </p:nvGrpSpPr>
        <p:grpSpPr>
          <a:xfrm>
            <a:off x="-9144" y="-18288"/>
            <a:ext cx="9144000" cy="146304"/>
            <a:chOff x="0" y="3268345"/>
            <a:chExt cx="9144000" cy="146304"/>
          </a:xfrm>
        </p:grpSpPr>
        <p:sp>
          <p:nvSpPr>
            <p:cNvPr id="17" name="Rectangle 16"/>
            <p:cNvSpPr/>
            <p:nvPr userDrawn="1"/>
          </p:nvSpPr>
          <p:spPr>
            <a:xfrm>
              <a:off x="0" y="3268345"/>
              <a:ext cx="9144000" cy="146304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/>
            <p:cNvSpPr/>
            <p:nvPr userDrawn="1"/>
          </p:nvSpPr>
          <p:spPr>
            <a:xfrm>
              <a:off x="5495544" y="3268345"/>
              <a:ext cx="1097280" cy="14630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/>
            <p:cNvSpPr/>
            <p:nvPr userDrawn="1"/>
          </p:nvSpPr>
          <p:spPr>
            <a:xfrm>
              <a:off x="6592824" y="3268345"/>
              <a:ext cx="1097280" cy="14630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19"/>
            <p:cNvSpPr/>
            <p:nvPr userDrawn="1"/>
          </p:nvSpPr>
          <p:spPr>
            <a:xfrm>
              <a:off x="7690104" y="3268345"/>
              <a:ext cx="1097280" cy="14630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6826" y="0"/>
            <a:ext cx="9144000" cy="6286520"/>
          </a:xfrm>
          <a:prstGeom prst="rect">
            <a:avLst/>
          </a:prstGeom>
          <a:gradFill flip="none" rotWithShape="1">
            <a:gsLst>
              <a:gs pos="1000">
                <a:schemeClr val="bg2">
                  <a:alpha val="0"/>
                </a:schemeClr>
              </a:gs>
              <a:gs pos="100000">
                <a:schemeClr val="bg1">
                  <a:alpha val="92000"/>
                </a:schemeClr>
              </a:gs>
            </a:gsLst>
            <a:lin ang="16200000" scaled="1"/>
            <a:tileRect/>
          </a:gradFill>
          <a:ln w="28575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74536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ysClr val="windowText" lastClr="000000"/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ysClr val="windowText" lastClr="000000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0248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ysClr val="windowText" lastClr="000000"/>
                </a:solidFill>
              </a:defRPr>
            </a:lvl1pPr>
          </a:lstStyle>
          <a:p>
            <a:fld id="{282F68F2-4225-4C33-A7DB-774EDEE022C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Placeholder 7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4" r:id="rId1"/>
    <p:sldLayoutId id="2147483695" r:id="rId2"/>
    <p:sldLayoutId id="2147483696" r:id="rId3"/>
    <p:sldLayoutId id="2147483697" r:id="rId4"/>
    <p:sldLayoutId id="2147483698" r:id="rId5"/>
    <p:sldLayoutId id="2147483699" r:id="rId6"/>
    <p:sldLayoutId id="2147483700" r:id="rId7"/>
    <p:sldLayoutId id="2147483701" r:id="rId8"/>
    <p:sldLayoutId id="2147483702" r:id="rId9"/>
    <p:sldLayoutId id="2147483703" r:id="rId10"/>
    <p:sldLayoutId id="2147483704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400" kern="1200">
          <a:ln>
            <a:noFill/>
          </a:ln>
          <a:solidFill>
            <a:srgbClr val="FFFFFF"/>
          </a:solidFill>
          <a:effectLst>
            <a:glow rad="101600">
              <a:schemeClr val="tx2"/>
            </a:glow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914400" rtl="0" eaLnBrk="1" latinLnBrk="0" hangingPunct="1">
        <a:spcBef>
          <a:spcPct val="20000"/>
        </a:spcBef>
        <a:buClr>
          <a:schemeClr val="tx2"/>
        </a:buClr>
        <a:buSzPct val="70000"/>
        <a:buFont typeface="Wingdings 2" pitchFamily="18" charset="2"/>
        <a:buChar char="¥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Clr>
          <a:schemeClr val="accent4"/>
        </a:buClr>
        <a:buSzPct val="60000"/>
        <a:buFont typeface="Wingdings 2" pitchFamily="18" charset="2"/>
        <a:buChar char="¥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chemeClr val="accent5"/>
        </a:buClr>
        <a:buSzPct val="57000"/>
        <a:buFont typeface="Wingdings 2" pitchFamily="18" charset="2"/>
        <a:buChar char="¥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chemeClr val="accent6"/>
        </a:buClr>
        <a:buSzPct val="55000"/>
        <a:buFont typeface="Wingdings 2" pitchFamily="18" charset="2"/>
        <a:buChar char="¥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chemeClr val="accent2"/>
        </a:buClr>
        <a:buSzPct val="50000"/>
        <a:buFont typeface="Wingdings 2" pitchFamily="18" charset="2"/>
        <a:buChar char="¥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AutoShape 2"/>
          <p:cNvSpPr>
            <a:spLocks noGrp="1" noChangeArrowheads="1"/>
          </p:cNvSpPr>
          <p:nvPr>
            <p:ph type="ctrTitle"/>
          </p:nvPr>
        </p:nvSpPr>
        <p:spPr>
          <a:xfrm>
            <a:off x="838200" y="762000"/>
            <a:ext cx="7699375" cy="2057400"/>
          </a:xfrm>
        </p:spPr>
        <p:txBody>
          <a:bodyPr>
            <a:normAutofit/>
          </a:bodyPr>
          <a:lstStyle/>
          <a:p>
            <a:r>
              <a:rPr lang="en-US" sz="4800" dirty="0" smtClean="0"/>
              <a:t>Developing an Effective Plan for Assessing Student Learning</a:t>
            </a:r>
            <a:endParaRPr lang="en-US" sz="4800" dirty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762000" y="2971800"/>
            <a:ext cx="8077200" cy="2362200"/>
          </a:xfrm>
        </p:spPr>
        <p:txBody>
          <a:bodyPr>
            <a:normAutofit lnSpcReduction="10000"/>
          </a:bodyPr>
          <a:lstStyle/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pPr algn="r"/>
            <a:r>
              <a:rPr lang="en-US" sz="5400" dirty="0" smtClean="0"/>
              <a:t>A Quick Infomercial</a:t>
            </a:r>
            <a:endParaRPr lang="en-US" sz="5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7" name="Rectangle 3"/>
          <p:cNvSpPr>
            <a:spLocks noGrp="1" noChangeArrowheads="1"/>
          </p:cNvSpPr>
          <p:nvPr>
            <p:ph idx="1"/>
          </p:nvPr>
        </p:nvSpPr>
        <p:spPr>
          <a:xfrm>
            <a:off x="838200" y="1524000"/>
            <a:ext cx="7924800" cy="47244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Development of College’s Action Plan on Planning and Assessment, vetting through College Senate, and approval by President’s Cabinet in Spring 2009</a:t>
            </a:r>
          </a:p>
          <a:p>
            <a:pPr lvl="1"/>
            <a:r>
              <a:rPr lang="en-US" dirty="0" smtClean="0"/>
              <a:t>Called for development by APAC of “guidelines </a:t>
            </a:r>
            <a:r>
              <a:rPr lang="en-US" dirty="0" smtClean="0"/>
              <a:t>and prototypes for academic programs to follow in developing assessment </a:t>
            </a:r>
            <a:r>
              <a:rPr lang="en-US" dirty="0" smtClean="0"/>
              <a:t>plans”</a:t>
            </a:r>
            <a:endParaRPr lang="en-US" sz="3600" dirty="0" smtClean="0"/>
          </a:p>
          <a:p>
            <a:r>
              <a:rPr lang="en-US" dirty="0" smtClean="0"/>
              <a:t>Development of guidelines, approval by President’s Cabinet, and distribution to programs in December 2009</a:t>
            </a:r>
            <a:endParaRPr lang="en-US" sz="4000" dirty="0" smtClean="0"/>
          </a:p>
          <a:p>
            <a:pPr lvl="1"/>
            <a:endParaRPr lang="en-US" dirty="0"/>
          </a:p>
          <a:p>
            <a:endParaRPr lang="en-US" dirty="0"/>
          </a:p>
          <a:p>
            <a:endParaRPr lang="en-US" dirty="0"/>
          </a:p>
          <a:p>
            <a:pPr lvl="1">
              <a:buFontTx/>
              <a:buNone/>
            </a:pPr>
            <a:endParaRPr lang="en-US" dirty="0"/>
          </a:p>
        </p:txBody>
      </p:sp>
      <p:sp>
        <p:nvSpPr>
          <p:cNvPr id="82946" name="AutoShap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dirty="0" smtClean="0"/>
              <a:t>Background Information</a:t>
            </a:r>
            <a:endParaRPr lang="en-US" sz="4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7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524000"/>
            <a:ext cx="8077200" cy="5029200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Focus of guidelines is </a:t>
            </a:r>
            <a:r>
              <a:rPr lang="en-US" u="sng" dirty="0" smtClean="0"/>
              <a:t>assessment of student learning</a:t>
            </a:r>
            <a:r>
              <a:rPr lang="en-US" dirty="0" smtClean="0"/>
              <a:t>, or student learning outcomes, in all undergraduate major and graduate programs</a:t>
            </a:r>
            <a:endParaRPr lang="en-US" u="sng" dirty="0" smtClean="0"/>
          </a:p>
          <a:p>
            <a:pPr lvl="1"/>
            <a:r>
              <a:rPr lang="en-US" dirty="0" smtClean="0"/>
              <a:t>Programs will clearly have other goals and objectives (e.g., curriculum development, faculty achievements)</a:t>
            </a:r>
            <a:endParaRPr lang="en-US" sz="3600" dirty="0" smtClean="0"/>
          </a:p>
          <a:p>
            <a:r>
              <a:rPr lang="en-US" dirty="0" smtClean="0"/>
              <a:t>Assessment planning process intentionally tailored to fit easily into:</a:t>
            </a:r>
          </a:p>
          <a:p>
            <a:pPr lvl="1"/>
            <a:r>
              <a:rPr lang="en-US" dirty="0" smtClean="0"/>
              <a:t>Program review (i.e., self-study)</a:t>
            </a:r>
          </a:p>
          <a:p>
            <a:pPr lvl="1"/>
            <a:r>
              <a:rPr lang="en-US" dirty="0" smtClean="0"/>
              <a:t>Annual reporting process</a:t>
            </a:r>
          </a:p>
          <a:p>
            <a:pPr lvl="2"/>
            <a:r>
              <a:rPr lang="en-US" dirty="0" smtClean="0"/>
              <a:t>Not necessary to assess all student learning outcomes every year</a:t>
            </a:r>
          </a:p>
          <a:p>
            <a:pPr lvl="2"/>
            <a:r>
              <a:rPr lang="en-US" dirty="0" smtClean="0"/>
              <a:t>In fact, better to stagger these assessments, assuring some take place each year</a:t>
            </a:r>
            <a:endParaRPr lang="en-US" dirty="0" smtClean="0"/>
          </a:p>
          <a:p>
            <a:pPr lvl="1"/>
            <a:endParaRPr lang="en-US" dirty="0"/>
          </a:p>
          <a:p>
            <a:endParaRPr lang="en-US" dirty="0"/>
          </a:p>
          <a:p>
            <a:endParaRPr lang="en-US" dirty="0"/>
          </a:p>
          <a:p>
            <a:pPr lvl="1">
              <a:buFontTx/>
              <a:buNone/>
            </a:pPr>
            <a:endParaRPr lang="en-US" dirty="0"/>
          </a:p>
        </p:txBody>
      </p:sp>
      <p:sp>
        <p:nvSpPr>
          <p:cNvPr id="82946" name="AutoShap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dirty="0" smtClean="0"/>
              <a:t>Some Important Points</a:t>
            </a:r>
            <a:endParaRPr lang="en-US" sz="4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7" name="Rectangle 3"/>
          <p:cNvSpPr>
            <a:spLocks noGrp="1" noChangeArrowheads="1"/>
          </p:cNvSpPr>
          <p:nvPr>
            <p:ph idx="1"/>
          </p:nvPr>
        </p:nvSpPr>
        <p:spPr>
          <a:xfrm>
            <a:off x="533400" y="1524000"/>
            <a:ext cx="8305800" cy="5029200"/>
          </a:xfrm>
        </p:spPr>
        <p:txBody>
          <a:bodyPr>
            <a:normAutofit/>
          </a:bodyPr>
          <a:lstStyle/>
          <a:p>
            <a:pPr marL="857250" indent="-857250">
              <a:buFont typeface="+mj-lt"/>
              <a:buAutoNum type="romanUcPeriod"/>
            </a:pPr>
            <a:r>
              <a:rPr lang="en-US" sz="4000" dirty="0" smtClean="0"/>
              <a:t>Establishing Objectives</a:t>
            </a:r>
            <a:endParaRPr lang="en-US" sz="4000" u="sng" dirty="0" smtClean="0"/>
          </a:p>
          <a:p>
            <a:pPr marL="857250" indent="-857250">
              <a:buFont typeface="+mj-lt"/>
              <a:buAutoNum type="romanUcPeriod"/>
            </a:pPr>
            <a:r>
              <a:rPr lang="en-US" sz="4000" dirty="0" smtClean="0"/>
              <a:t>Curriculum Mapping</a:t>
            </a:r>
          </a:p>
          <a:p>
            <a:pPr marL="857250" indent="-857250">
              <a:buFont typeface="+mj-lt"/>
              <a:buAutoNum type="romanUcPeriod"/>
            </a:pPr>
            <a:r>
              <a:rPr lang="en-US" sz="4000" dirty="0" smtClean="0"/>
              <a:t>Assessment of Program Effectiveness Specific to Stated Outcomes</a:t>
            </a:r>
          </a:p>
          <a:p>
            <a:pPr marL="857250" indent="-857250">
              <a:buFont typeface="+mj-lt"/>
              <a:buAutoNum type="romanUcPeriod"/>
            </a:pPr>
            <a:r>
              <a:rPr lang="en-US" sz="4000" dirty="0" smtClean="0"/>
              <a:t>Closing the Loop</a:t>
            </a:r>
          </a:p>
          <a:p>
            <a:pPr marL="1200150" lvl="1" indent="-742950">
              <a:buFont typeface="+mj-lt"/>
              <a:buAutoNum type="arabicPeriod"/>
            </a:pPr>
            <a:endParaRPr lang="en-US" sz="3200" dirty="0" smtClean="0"/>
          </a:p>
          <a:p>
            <a:pPr lvl="1"/>
            <a:endParaRPr lang="en-US" dirty="0"/>
          </a:p>
          <a:p>
            <a:endParaRPr lang="en-US" dirty="0"/>
          </a:p>
          <a:p>
            <a:endParaRPr lang="en-US" dirty="0"/>
          </a:p>
          <a:p>
            <a:pPr lvl="1">
              <a:buFontTx/>
              <a:buNone/>
            </a:pPr>
            <a:endParaRPr lang="en-US" dirty="0"/>
          </a:p>
        </p:txBody>
      </p:sp>
      <p:sp>
        <p:nvSpPr>
          <p:cNvPr id="82946" name="AutoShap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dirty="0" smtClean="0"/>
              <a:t>Four Necessary Steps</a:t>
            </a:r>
            <a:endParaRPr lang="en-US" sz="4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7" name="Rectangle 3"/>
          <p:cNvSpPr>
            <a:spLocks noGrp="1" noChangeArrowheads="1"/>
          </p:cNvSpPr>
          <p:nvPr>
            <p:ph idx="1"/>
          </p:nvPr>
        </p:nvSpPr>
        <p:spPr>
          <a:xfrm>
            <a:off x="533400" y="1524000"/>
            <a:ext cx="8305800" cy="5029200"/>
          </a:xfrm>
        </p:spPr>
        <p:txBody>
          <a:bodyPr>
            <a:normAutofit fontScale="92500" lnSpcReduction="10000"/>
          </a:bodyPr>
          <a:lstStyle/>
          <a:p>
            <a:pPr marL="514350" indent="-514350"/>
            <a:r>
              <a:rPr lang="en-US" sz="4000" dirty="0" smtClean="0"/>
              <a:t>Process to begin this semester</a:t>
            </a:r>
          </a:p>
          <a:p>
            <a:pPr marL="914400" lvl="1" indent="-514350"/>
            <a:r>
              <a:rPr lang="en-US" sz="3600" dirty="0" smtClean="0"/>
              <a:t>5/3/10 – Step 1 completed</a:t>
            </a:r>
          </a:p>
          <a:p>
            <a:pPr marL="914400" lvl="1" indent="-514350"/>
            <a:r>
              <a:rPr lang="en-US" sz="3600" dirty="0" smtClean="0"/>
              <a:t>12/1/10 – Step 11 completed</a:t>
            </a:r>
          </a:p>
          <a:p>
            <a:pPr marL="514350" indent="-514350"/>
            <a:r>
              <a:rPr lang="en-US" sz="4000" dirty="0" smtClean="0"/>
              <a:t>Plans reviewed by APAC, with deans responsible for approving plans or requiring revisions</a:t>
            </a:r>
          </a:p>
          <a:p>
            <a:pPr marL="514350" indent="-514350"/>
            <a:r>
              <a:rPr lang="en-US" sz="4000" dirty="0" smtClean="0"/>
              <a:t>Programs can also submit existing plans to their dean for approval, with deans responsible for approval </a:t>
            </a:r>
          </a:p>
          <a:p>
            <a:pPr marL="514350" indent="-514350"/>
            <a:endParaRPr lang="en-US" sz="4000" dirty="0" smtClean="0"/>
          </a:p>
          <a:p>
            <a:pPr marL="1200150" lvl="1" indent="-742950">
              <a:buFont typeface="+mj-lt"/>
              <a:buAutoNum type="arabicPeriod"/>
            </a:pPr>
            <a:endParaRPr lang="en-US" sz="3200" dirty="0" smtClean="0"/>
          </a:p>
          <a:p>
            <a:pPr lvl="1"/>
            <a:endParaRPr lang="en-US" dirty="0"/>
          </a:p>
          <a:p>
            <a:endParaRPr lang="en-US" dirty="0"/>
          </a:p>
          <a:p>
            <a:endParaRPr lang="en-US" dirty="0"/>
          </a:p>
          <a:p>
            <a:pPr lvl="1">
              <a:buFontTx/>
              <a:buNone/>
            </a:pPr>
            <a:endParaRPr lang="en-US" dirty="0"/>
          </a:p>
        </p:txBody>
      </p:sp>
      <p:sp>
        <p:nvSpPr>
          <p:cNvPr id="82946" name="AutoShap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dirty="0" smtClean="0"/>
              <a:t>Developing a Plan:  The Process</a:t>
            </a:r>
            <a:endParaRPr lang="en-US" sz="4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7" name="Rectangle 3"/>
          <p:cNvSpPr>
            <a:spLocks noGrp="1" noChangeArrowheads="1"/>
          </p:cNvSpPr>
          <p:nvPr>
            <p:ph idx="1"/>
          </p:nvPr>
        </p:nvSpPr>
        <p:spPr>
          <a:xfrm>
            <a:off x="533400" y="1524000"/>
            <a:ext cx="8305800" cy="5029200"/>
          </a:xfrm>
        </p:spPr>
        <p:txBody>
          <a:bodyPr>
            <a:normAutofit fontScale="77500" lnSpcReduction="20000"/>
          </a:bodyPr>
          <a:lstStyle/>
          <a:p>
            <a:pPr marL="514350" indent="-514350"/>
            <a:r>
              <a:rPr lang="en-US" sz="4000" dirty="0" smtClean="0"/>
              <a:t>Goal is for program faculty to </a:t>
            </a:r>
            <a:r>
              <a:rPr lang="en-US" sz="4000" u="sng" dirty="0" smtClean="0"/>
              <a:t>reach consensus</a:t>
            </a:r>
            <a:r>
              <a:rPr lang="en-US" sz="4000" dirty="0" smtClean="0"/>
              <a:t> about desired student learning outcomes</a:t>
            </a:r>
          </a:p>
          <a:p>
            <a:pPr marL="514350" indent="-514350"/>
            <a:r>
              <a:rPr lang="en-US" sz="4000" dirty="0" smtClean="0"/>
              <a:t>Recommended actions:</a:t>
            </a:r>
          </a:p>
          <a:p>
            <a:pPr marL="914400" lvl="1" indent="-514350"/>
            <a:r>
              <a:rPr lang="en-US" sz="3600" dirty="0" smtClean="0"/>
              <a:t>Review existing outcomes</a:t>
            </a:r>
          </a:p>
          <a:p>
            <a:pPr marL="914400" lvl="1" indent="-514350"/>
            <a:r>
              <a:rPr lang="en-US" sz="3600" dirty="0" smtClean="0"/>
              <a:t>Elicit and discuss faculty perceptions of these (both actual &amp; </a:t>
            </a:r>
            <a:r>
              <a:rPr lang="en-US" sz="3600" dirty="0" err="1" smtClean="0"/>
              <a:t>aspirational</a:t>
            </a:r>
            <a:r>
              <a:rPr lang="en-US" sz="3600" dirty="0" smtClean="0"/>
              <a:t>)</a:t>
            </a:r>
          </a:p>
          <a:p>
            <a:pPr marL="914400" lvl="1" indent="-514350"/>
            <a:r>
              <a:rPr lang="en-US" sz="3600" dirty="0" smtClean="0"/>
              <a:t>Compare with:</a:t>
            </a:r>
          </a:p>
          <a:p>
            <a:pPr marL="1314450" lvl="2" indent="-514350"/>
            <a:r>
              <a:rPr lang="en-US" sz="3200" dirty="0" smtClean="0"/>
              <a:t>Institutional statements of student learning</a:t>
            </a:r>
          </a:p>
          <a:p>
            <a:pPr marL="1314450" lvl="2" indent="-514350"/>
            <a:r>
              <a:rPr lang="en-US" sz="3200" dirty="0" smtClean="0"/>
              <a:t>Statements from programs at comparable institutions</a:t>
            </a:r>
          </a:p>
          <a:p>
            <a:pPr marL="1314450" lvl="2" indent="-514350"/>
            <a:r>
              <a:rPr lang="en-US" sz="3200" dirty="0" smtClean="0"/>
              <a:t>Criteria from certification/accreditation agencies or national associations as appropriate</a:t>
            </a:r>
          </a:p>
          <a:p>
            <a:pPr marL="514350" indent="-514350"/>
            <a:endParaRPr lang="en-US" sz="4000" dirty="0" smtClean="0"/>
          </a:p>
          <a:p>
            <a:pPr marL="1200150" lvl="1" indent="-742950">
              <a:buFont typeface="+mj-lt"/>
              <a:buAutoNum type="arabicPeriod"/>
            </a:pPr>
            <a:endParaRPr lang="en-US" sz="3200" dirty="0" smtClean="0"/>
          </a:p>
          <a:p>
            <a:pPr lvl="1"/>
            <a:endParaRPr lang="en-US" dirty="0"/>
          </a:p>
          <a:p>
            <a:endParaRPr lang="en-US" dirty="0"/>
          </a:p>
          <a:p>
            <a:endParaRPr lang="en-US" dirty="0"/>
          </a:p>
          <a:p>
            <a:pPr lvl="1">
              <a:buFontTx/>
              <a:buNone/>
            </a:pPr>
            <a:endParaRPr lang="en-US" dirty="0"/>
          </a:p>
        </p:txBody>
      </p:sp>
      <p:sp>
        <p:nvSpPr>
          <p:cNvPr id="82946" name="AutoShap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dirty="0" smtClean="0"/>
              <a:t>A Few Words About Step I </a:t>
            </a:r>
            <a:endParaRPr lang="en-US" sz="4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747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33400" indent="-533400">
              <a:buFont typeface="+mj-lt"/>
              <a:buAutoNum type="arabicPeriod"/>
            </a:pPr>
            <a:r>
              <a:rPr lang="en-US" sz="2800" dirty="0"/>
              <a:t>Student understands and can explain major theories of social behavior. </a:t>
            </a:r>
          </a:p>
          <a:p>
            <a:pPr marL="533400" indent="-533400">
              <a:buFont typeface="+mj-lt"/>
              <a:buAutoNum type="arabicPeriod"/>
            </a:pPr>
            <a:r>
              <a:rPr lang="en-US" sz="2800" dirty="0"/>
              <a:t>Student understands the nature and purposes of social research and understands different methodological techniques. </a:t>
            </a:r>
          </a:p>
          <a:p>
            <a:pPr marL="533400" indent="-533400">
              <a:buFont typeface="+mj-lt"/>
              <a:buAutoNum type="arabicPeriod"/>
            </a:pPr>
            <a:r>
              <a:rPr lang="en-US" sz="2800" dirty="0"/>
              <a:t>Student can apply theories and research methods to real-world situations. </a:t>
            </a:r>
          </a:p>
          <a:p>
            <a:pPr marL="533400" indent="-533400">
              <a:buFont typeface="+mj-lt"/>
              <a:buAutoNum type="arabicPeriod"/>
            </a:pPr>
            <a:r>
              <a:rPr lang="en-US" sz="2800" dirty="0"/>
              <a:t>Student can describe these issues effectively in oral and written form. </a:t>
            </a:r>
          </a:p>
        </p:txBody>
      </p:sp>
      <p:sp>
        <p:nvSpPr>
          <p:cNvPr id="159746" name="AutoShape 2"/>
          <p:cNvSpPr>
            <a:spLocks noGrp="1" noChangeArrowheads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sz="3600" dirty="0"/>
              <a:t>Sample Program Objectives – </a:t>
            </a:r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en-US" sz="3600" dirty="0" smtClean="0"/>
              <a:t>Sociology </a:t>
            </a:r>
            <a:r>
              <a:rPr lang="en-US" sz="3600" dirty="0"/>
              <a:t>Department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747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752600"/>
            <a:ext cx="8229600" cy="4626547"/>
          </a:xfrm>
        </p:spPr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en-US" sz="2800" u="sng" dirty="0" smtClean="0"/>
              <a:t>Students will</a:t>
            </a:r>
            <a:r>
              <a:rPr lang="en-US" sz="2800" dirty="0" smtClean="0"/>
              <a:t>:</a:t>
            </a:r>
          </a:p>
          <a:p>
            <a:pPr>
              <a:buNone/>
            </a:pPr>
            <a:endParaRPr lang="en-US" sz="2800" dirty="0" smtClean="0"/>
          </a:p>
          <a:p>
            <a:r>
              <a:rPr lang="en-US" sz="2800" dirty="0" smtClean="0"/>
              <a:t>Achieve </a:t>
            </a:r>
            <a:r>
              <a:rPr lang="en-US" sz="2800" dirty="0" smtClean="0"/>
              <a:t>an introductory understanding of the major figures and movements in both ancient and modern philosophy; </a:t>
            </a:r>
          </a:p>
          <a:p>
            <a:r>
              <a:rPr lang="en-US" sz="2800" dirty="0" smtClean="0"/>
              <a:t>Achieve </a:t>
            </a:r>
            <a:r>
              <a:rPr lang="en-US" sz="2800" dirty="0" smtClean="0"/>
              <a:t>an introductory understanding of symbolic logic; </a:t>
            </a:r>
          </a:p>
          <a:p>
            <a:r>
              <a:rPr lang="en-US" sz="2800" dirty="0" smtClean="0"/>
              <a:t>Attain knowledge</a:t>
            </a:r>
            <a:r>
              <a:rPr lang="en-US" sz="2800" dirty="0" smtClean="0"/>
              <a:t>, beyond the introductory level, of </a:t>
            </a:r>
            <a:r>
              <a:rPr lang="en-US" sz="2800" dirty="0" smtClean="0"/>
              <a:t>the </a:t>
            </a:r>
            <a:r>
              <a:rPr lang="en-US" sz="2800" dirty="0" smtClean="0"/>
              <a:t>literature in each of the four major areas of philosophy (History of Philosophy, Logic, Metaphysics and Epistemology, and Value Theory); </a:t>
            </a:r>
          </a:p>
          <a:p>
            <a:r>
              <a:rPr lang="en-US" sz="2800" dirty="0" smtClean="0"/>
              <a:t>Demonstrate </a:t>
            </a:r>
            <a:r>
              <a:rPr lang="en-US" sz="2800" dirty="0" smtClean="0"/>
              <a:t>the ability to evaluate philosophical positions critically and systematically; </a:t>
            </a:r>
          </a:p>
          <a:p>
            <a:r>
              <a:rPr lang="en-US" sz="2800" dirty="0" smtClean="0"/>
              <a:t>Demonstrate </a:t>
            </a:r>
            <a:r>
              <a:rPr lang="en-US" sz="2800" dirty="0" smtClean="0"/>
              <a:t>the ability to formulate and defend philosophical positions; </a:t>
            </a:r>
          </a:p>
          <a:p>
            <a:r>
              <a:rPr lang="en-US" sz="2800" dirty="0" smtClean="0"/>
              <a:t>Master </a:t>
            </a:r>
            <a:r>
              <a:rPr lang="en-US" sz="2800" dirty="0" smtClean="0"/>
              <a:t>the ability to write well-reasoned, well-integrated essays about materials recently studied; </a:t>
            </a:r>
          </a:p>
          <a:p>
            <a:r>
              <a:rPr lang="en-US" sz="2800" dirty="0" smtClean="0"/>
              <a:t>Master </a:t>
            </a:r>
            <a:r>
              <a:rPr lang="en-US" sz="2800" dirty="0" smtClean="0"/>
              <a:t>the ability to conduct and present philosophical research in written form; and </a:t>
            </a:r>
          </a:p>
          <a:p>
            <a:r>
              <a:rPr lang="en-US" sz="2800" dirty="0" smtClean="0"/>
              <a:t>Master the </a:t>
            </a:r>
            <a:r>
              <a:rPr lang="en-US" sz="2800" dirty="0" smtClean="0"/>
              <a:t>ability to orally defend positions taken in written work. </a:t>
            </a:r>
            <a:br>
              <a:rPr lang="en-US" sz="2800" dirty="0" smtClean="0"/>
            </a:br>
            <a:endParaRPr lang="en-US" sz="2800" dirty="0"/>
          </a:p>
        </p:txBody>
      </p:sp>
      <p:sp>
        <p:nvSpPr>
          <p:cNvPr id="159746" name="AutoShape 2"/>
          <p:cNvSpPr>
            <a:spLocks noGrp="1" noChangeArrowheads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sz="3600" dirty="0"/>
              <a:t>Sample Program Objectives – </a:t>
            </a:r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en-US" sz="3600" dirty="0" smtClean="0"/>
              <a:t>Philosophy </a:t>
            </a:r>
            <a:r>
              <a:rPr lang="en-US" sz="3600" dirty="0"/>
              <a:t>Department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untain">
  <a:themeElements>
    <a:clrScheme name="Mountain">
      <a:dk1>
        <a:srgbClr val="000000"/>
      </a:dk1>
      <a:lt1>
        <a:srgbClr val="FFFFFF"/>
      </a:lt1>
      <a:dk2>
        <a:srgbClr val="0536B3"/>
      </a:dk2>
      <a:lt2>
        <a:srgbClr val="7CB7F8"/>
      </a:lt2>
      <a:accent1>
        <a:srgbClr val="3F9EE4"/>
      </a:accent1>
      <a:accent2>
        <a:srgbClr val="77B559"/>
      </a:accent2>
      <a:accent3>
        <a:srgbClr val="E4A81B"/>
      </a:accent3>
      <a:accent4>
        <a:srgbClr val="108BB4"/>
      </a:accent4>
      <a:accent5>
        <a:srgbClr val="DA7328"/>
      </a:accent5>
      <a:accent6>
        <a:srgbClr val="AE589F"/>
      </a:accent6>
      <a:hlink>
        <a:srgbClr val="460245"/>
      </a:hlink>
      <a:folHlink>
        <a:srgbClr val="AC17D6"/>
      </a:folHlink>
    </a:clrScheme>
    <a:fontScheme name="Mountain">
      <a:majorFont>
        <a:latin typeface="Gill Sans MT"/>
        <a:ea typeface=""/>
        <a:cs typeface=""/>
        <a:font script="Cyrl" typeface="Arial"/>
        <a:font script="Grek" typeface="Arial"/>
        <a:font script="Jpan" typeface="HG丸ｺﾞｼｯｸM-PRO"/>
        <a:font script="Hang" typeface="HY 헤드라인 M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ill Sans MT"/>
        <a:ea typeface=""/>
        <a:cs typeface=""/>
        <a:font script="Cyrl" typeface="Arial"/>
        <a:font script="Grek" typeface="Arial"/>
        <a:font script="Jpan" typeface="HG丸ｺﾞｼｯｸM-PRO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ountain">
      <a: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100000"/>
                <a:hueMod val="100000"/>
                <a:satMod val="100000"/>
              </a:schemeClr>
            </a:gs>
            <a:gs pos="50000">
              <a:schemeClr val="phClr">
                <a:tint val="25000"/>
                <a:shade val="100000"/>
                <a:hueMod val="100000"/>
                <a:satMod val="100000"/>
              </a:schemeClr>
            </a:gs>
            <a:gs pos="100000">
              <a:schemeClr val="phClr">
                <a:tint val="100000"/>
                <a:shade val="100000"/>
                <a:hueMod val="100000"/>
                <a:satMod val="10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40000"/>
                <a:shade val="100000"/>
                <a:hueMod val="100000"/>
                <a:satMod val="100000"/>
              </a:schemeClr>
            </a:gs>
            <a:gs pos="30000">
              <a:schemeClr val="phClr">
                <a:tint val="100000"/>
                <a:shade val="100000"/>
                <a:hueMod val="100000"/>
                <a:satMod val="100000"/>
              </a:schemeClr>
            </a:gs>
            <a:gs pos="68000">
              <a:schemeClr val="phClr">
                <a:tint val="100000"/>
                <a:shade val="100000"/>
                <a:hueMod val="100000"/>
                <a:satMod val="100000"/>
              </a:schemeClr>
            </a:gs>
            <a:gs pos="100000">
              <a:schemeClr val="phClr">
                <a:tint val="40000"/>
                <a:shade val="100000"/>
                <a:hueMod val="100000"/>
                <a:satMod val="100000"/>
              </a:schemeClr>
            </a:gs>
          </a:gsLst>
          <a:lin ang="5400000" scaled="1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br" rotWithShape="0">
              <a:srgbClr val="000000">
                <a:alpha val="0"/>
              </a:srgbClr>
            </a:outerShdw>
          </a:effectLst>
        </a:effectStyle>
        <a:effectStyle>
          <a:effectLst>
            <a:outerShdw blurRad="38100" dist="25400" dir="5400000" algn="ctr" rotWithShape="0">
              <a:srgbClr val="EBE9ED">
                <a:alpha val="0"/>
              </a:srgbClr>
            </a:outerShdw>
          </a:effectLst>
          <a:scene3d>
            <a:camera prst="orthographicFront">
              <a:rot lat="0" lon="0" rev="0"/>
            </a:camera>
            <a:lightRig rig="glow" dir="b"/>
          </a:scene3d>
          <a:sp3d contourW="6350" prstMaterial="softEdge">
            <a:bevelT w="25400" h="25400"/>
            <a:contourClr>
              <a:schemeClr val="phClr">
                <a:tint val="9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reflection blurRad="12700" stA="40000" endPos="40000" dist="25400" dir="5400000" sy="-100000" rotWithShape="0"/>
          </a:effectLst>
          <a:scene3d>
            <a:camera prst="perspectiveFront"/>
            <a:lightRig rig="glow" dir="b"/>
          </a:scene3d>
          <a:sp3d contourW="6350" prstMaterial="softEdge">
            <a:bevelT w="50800" h="25400"/>
            <a:contourClr>
              <a:schemeClr val="phClr">
                <a:tint val="100000"/>
                <a:shade val="80000"/>
                <a:hueMod val="100000"/>
                <a:satMod val="1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95000"/>
                <a:satMod val="100000"/>
              </a:schemeClr>
            </a:gs>
            <a:gs pos="100000">
              <a:schemeClr val="phClr">
                <a:tint val="10000"/>
                <a:satMod val="300000"/>
              </a:schemeClr>
            </a:gs>
          </a:gsLst>
          <a:lin ang="13000000" scaled="0"/>
        </a:gradFill>
        <a:blipFill>
          <a:blip xmlns:r="http://schemas.openxmlformats.org/officeDocument/2006/relationships" r:embed="rId1">
            <a:duotone>
              <a:schemeClr val="phClr">
                <a:shade val="75000"/>
              </a:schemeClr>
              <a:schemeClr val="phClr">
                <a:tint val="55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Mountain</Template>
  <TotalTime>3240</TotalTime>
  <Words>494</Words>
  <Application>Microsoft Office PowerPoint</Application>
  <PresentationFormat>On-screen Show (4:3)</PresentationFormat>
  <Paragraphs>79</Paragraphs>
  <Slides>8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Wingdings</vt:lpstr>
      <vt:lpstr>Times New Roman</vt:lpstr>
      <vt:lpstr>Mountain</vt:lpstr>
      <vt:lpstr>Developing an Effective Plan for Assessing Student Learning</vt:lpstr>
      <vt:lpstr>Background Information</vt:lpstr>
      <vt:lpstr>Some Important Points</vt:lpstr>
      <vt:lpstr>Four Necessary Steps</vt:lpstr>
      <vt:lpstr>Developing a Plan:  The Process</vt:lpstr>
      <vt:lpstr>A Few Words About Step I </vt:lpstr>
      <vt:lpstr>Sample Program Objectives –  Sociology Department</vt:lpstr>
      <vt:lpstr>Sample Program Objectives –  Philosophy Department</vt:lpstr>
    </vt:vector>
  </TitlesOfParts>
  <Company>SUNY System Administration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SUNY GENERAL EDUCATION ASSESSMENT CONFERENCE  </dc:title>
  <dc:creator>Patricia Francis</dc:creator>
  <cp:lastModifiedBy>francipl</cp:lastModifiedBy>
  <cp:revision>315</cp:revision>
  <dcterms:created xsi:type="dcterms:W3CDTF">2005-04-12T20:36:43Z</dcterms:created>
  <dcterms:modified xsi:type="dcterms:W3CDTF">2010-02-04T17:46:38Z</dcterms:modified>
</cp:coreProperties>
</file>