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41"/>
  </p:notesMasterIdLst>
  <p:handoutMasterIdLst>
    <p:handoutMasterId r:id="rId42"/>
  </p:handoutMasterIdLst>
  <p:sldIdLst>
    <p:sldId id="256" r:id="rId2"/>
    <p:sldId id="360" r:id="rId3"/>
    <p:sldId id="361" r:id="rId4"/>
    <p:sldId id="362" r:id="rId5"/>
    <p:sldId id="359" r:id="rId6"/>
    <p:sldId id="311" r:id="rId7"/>
    <p:sldId id="322" r:id="rId8"/>
    <p:sldId id="363" r:id="rId9"/>
    <p:sldId id="364" r:id="rId10"/>
    <p:sldId id="351" r:id="rId11"/>
    <p:sldId id="365" r:id="rId12"/>
    <p:sldId id="366" r:id="rId13"/>
    <p:sldId id="367" r:id="rId14"/>
    <p:sldId id="368" r:id="rId15"/>
    <p:sldId id="347" r:id="rId16"/>
    <p:sldId id="353" r:id="rId17"/>
    <p:sldId id="354" r:id="rId18"/>
    <p:sldId id="355" r:id="rId19"/>
    <p:sldId id="369" r:id="rId20"/>
    <p:sldId id="370" r:id="rId21"/>
    <p:sldId id="371" r:id="rId22"/>
    <p:sldId id="372" r:id="rId23"/>
    <p:sldId id="373" r:id="rId24"/>
    <p:sldId id="374" r:id="rId25"/>
    <p:sldId id="375" r:id="rId26"/>
    <p:sldId id="376" r:id="rId27"/>
    <p:sldId id="377" r:id="rId28"/>
    <p:sldId id="378" r:id="rId29"/>
    <p:sldId id="379" r:id="rId30"/>
    <p:sldId id="380" r:id="rId31"/>
    <p:sldId id="381" r:id="rId32"/>
    <p:sldId id="382" r:id="rId33"/>
    <p:sldId id="356" r:id="rId34"/>
    <p:sldId id="357" r:id="rId35"/>
    <p:sldId id="358" r:id="rId36"/>
    <p:sldId id="385" r:id="rId37"/>
    <p:sldId id="386" r:id="rId38"/>
    <p:sldId id="387" r:id="rId39"/>
    <p:sldId id="388"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28" autoAdjust="0"/>
  </p:normalViewPr>
  <p:slideViewPr>
    <p:cSldViewPr>
      <p:cViewPr varScale="1">
        <p:scale>
          <a:sx n="70" d="100"/>
          <a:sy n="70" d="100"/>
        </p:scale>
        <p:origin x="-51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12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573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573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573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EA74DF3-A54D-4C1E-9EC4-EB50C253CC9A}" type="slidenum">
              <a:rPr lang="en-US"/>
              <a:pPr>
                <a:defRPr/>
              </a:pPr>
              <a:t>‹#›</a:t>
            </a:fld>
            <a:endParaRPr lang="en-US"/>
          </a:p>
        </p:txBody>
      </p:sp>
    </p:spTree>
    <p:extLst>
      <p:ext uri="{BB962C8B-B14F-4D97-AF65-F5344CB8AC3E}">
        <p14:creationId xmlns:p14="http://schemas.microsoft.com/office/powerpoint/2010/main" val="2347340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1BFFE63-CFE6-4815-BFD8-58E7E5197A24}" type="slidenum">
              <a:rPr lang="en-US"/>
              <a:pPr>
                <a:defRPr/>
              </a:pPr>
              <a:t>‹#›</a:t>
            </a:fld>
            <a:endParaRPr lang="en-US"/>
          </a:p>
        </p:txBody>
      </p:sp>
    </p:spTree>
    <p:extLst>
      <p:ext uri="{BB962C8B-B14F-4D97-AF65-F5344CB8AC3E}">
        <p14:creationId xmlns:p14="http://schemas.microsoft.com/office/powerpoint/2010/main" val="20837863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AF1C1881-857C-4959-AE7A-657365894620}" type="slidenum">
              <a:rPr lang="en-US"/>
              <a:pPr/>
              <a:t>1</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23</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25</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26</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27</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28</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29</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30</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31</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32</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38</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D5FA73CC-3D46-49AD-BF9C-36B57969F372}" type="slidenum">
              <a:rPr lang="en-US"/>
              <a:pPr/>
              <a:t>5</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3C499C38-C2B7-433B-A574-F305ED1F9DD7}" type="slidenum">
              <a:rPr lang="en-US"/>
              <a:pPr/>
              <a:t>6</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2C5F3B0-CC15-4F4D-A379-29760D48AA24}" type="slidenum">
              <a:rPr lang="en-US"/>
              <a:pPr/>
              <a:t>7</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1BFFE63-CFE6-4815-BFD8-58E7E5197A2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BA409CEA-AC69-4010-BA9F-880D5E4A9D37}"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9200949-D490-4F3B-B05E-86489B7FD673}"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99613F84-82CF-4185-B4A9-82360E27F68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B815E78-3D12-4102-86D8-7BF15DCAD38A}"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760EE4B-CB8B-462F-B494-8D5497F84480}"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F988066-A2EB-4291-8FBE-9D830E64896B}"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92CC5658-39B8-4E15-BD6B-3DD90BD6FE96}"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65396216-524F-499C-AC67-EE8E44204E10}"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959CF356-7975-4F1C-998E-69AF3589E355}"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D2A0DAA5-395E-4C9A-AEF8-996E3E6767D5}"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E8FCE8D1-10E5-439D-A453-296221426BF0}"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BCC21946-5ACC-4E37-96CF-E444F6EBCDD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762000"/>
            <a:ext cx="7699375" cy="2590800"/>
          </a:xfrm>
        </p:spPr>
        <p:txBody>
          <a:bodyPr>
            <a:normAutofit fontScale="90000"/>
          </a:bodyPr>
          <a:lstStyle/>
          <a:p>
            <a:pPr algn="ctr"/>
            <a:r>
              <a:rPr lang="en-US" sz="4900" dirty="0" smtClean="0"/>
              <a:t>Developing an Effective Assessment Plan: From Mission to Outcomes</a:t>
            </a:r>
            <a:r>
              <a:rPr lang="en-US" sz="3800" dirty="0" smtClean="0"/>
              <a:t/>
            </a:r>
            <a:br>
              <a:rPr lang="en-US" sz="3800" dirty="0" smtClean="0"/>
            </a:br>
            <a:endParaRPr lang="en-US" sz="3800" dirty="0" smtClean="0"/>
          </a:p>
        </p:txBody>
      </p:sp>
      <p:sp>
        <p:nvSpPr>
          <p:cNvPr id="3075" name="Rectangle 3"/>
          <p:cNvSpPr>
            <a:spLocks noGrp="1" noChangeArrowheads="1"/>
          </p:cNvSpPr>
          <p:nvPr>
            <p:ph type="subTitle" idx="1"/>
          </p:nvPr>
        </p:nvSpPr>
        <p:spPr>
          <a:xfrm>
            <a:off x="3429000" y="3276600"/>
            <a:ext cx="5410200" cy="1905000"/>
          </a:xfrm>
        </p:spPr>
        <p:txBody>
          <a:bodyPr>
            <a:normAutofit/>
          </a:bodyPr>
          <a:lstStyle/>
          <a:p>
            <a:pPr eaLnBrk="1" hangingPunct="1">
              <a:lnSpc>
                <a:spcPct val="90000"/>
              </a:lnSpc>
            </a:pPr>
            <a:endParaRPr lang="en-US" sz="2800" dirty="0" smtClean="0"/>
          </a:p>
          <a:p>
            <a:pPr eaLnBrk="1" hangingPunct="1">
              <a:lnSpc>
                <a:spcPct val="90000"/>
              </a:lnSpc>
            </a:pPr>
            <a:r>
              <a:rPr lang="en-US" sz="2800" dirty="0" smtClean="0"/>
              <a:t>Assessment Plan Workshop</a:t>
            </a:r>
          </a:p>
          <a:p>
            <a:pPr eaLnBrk="1" hangingPunct="1">
              <a:lnSpc>
                <a:spcPct val="90000"/>
              </a:lnSpc>
            </a:pPr>
            <a:r>
              <a:rPr lang="en-US" sz="2800" dirty="0" smtClean="0"/>
              <a:t>SUNY Oneonta</a:t>
            </a:r>
          </a:p>
          <a:p>
            <a:pPr eaLnBrk="1" hangingPunct="1">
              <a:lnSpc>
                <a:spcPct val="90000"/>
              </a:lnSpc>
            </a:pPr>
            <a:r>
              <a:rPr lang="en-US" sz="2800" dirty="0" smtClean="0"/>
              <a:t>March 22, 2012</a:t>
            </a:r>
            <a:endParaRPr lang="en-US"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691"/>
          </a:xfrm>
        </p:spPr>
        <p:txBody>
          <a:bodyPr>
            <a:normAutofit/>
          </a:bodyPr>
          <a:lstStyle/>
          <a:p>
            <a:pPr>
              <a:buNone/>
            </a:pPr>
            <a:r>
              <a:rPr lang="en-US" dirty="0" smtClean="0"/>
              <a:t>   </a:t>
            </a:r>
          </a:p>
          <a:p>
            <a:pPr indent="0">
              <a:buNone/>
            </a:pPr>
            <a:r>
              <a:rPr lang="en-US" i="1" dirty="0" smtClean="0"/>
              <a:t>“The Library’s mission is to provide   comprehensive resources and services in support of the research, teaching, and learning needs of the University community.” </a:t>
            </a:r>
          </a:p>
          <a:p>
            <a:pPr>
              <a:buNone/>
            </a:pPr>
            <a:endParaRPr lang="en-US" i="1" dirty="0" smtClean="0"/>
          </a:p>
          <a:p>
            <a:pPr>
              <a:buNone/>
            </a:pPr>
            <a:endParaRPr lang="en-US" i="1" dirty="0"/>
          </a:p>
        </p:txBody>
      </p:sp>
      <p:sp>
        <p:nvSpPr>
          <p:cNvPr id="3" name="Title 2"/>
          <p:cNvSpPr>
            <a:spLocks noGrp="1"/>
          </p:cNvSpPr>
          <p:nvPr>
            <p:ph type="title"/>
          </p:nvPr>
        </p:nvSpPr>
        <p:spPr/>
        <p:txBody>
          <a:bodyPr>
            <a:normAutofit/>
          </a:bodyPr>
          <a:lstStyle/>
          <a:p>
            <a:pPr algn="ctr"/>
            <a:r>
              <a:rPr lang="en-US" sz="3200" dirty="0" smtClean="0"/>
              <a:t>Sample Mission Statement </a:t>
            </a:r>
            <a:r>
              <a:rPr lang="en-US" sz="3200" dirty="0"/>
              <a:t/>
            </a:r>
            <a:br>
              <a:rPr lang="en-US" sz="3200" dirty="0"/>
            </a:br>
            <a:r>
              <a:rPr lang="en-US" sz="3200" dirty="0" smtClean="0"/>
              <a:t> </a:t>
            </a:r>
            <a:r>
              <a:rPr lang="en-US" sz="3200" dirty="0" smtClean="0"/>
              <a:t>(University of Chicago Library)</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57200"/>
            <a:ext cx="8229600" cy="1066800"/>
          </a:xfrm>
        </p:spPr>
        <p:txBody>
          <a:bodyPr>
            <a:normAutofit/>
          </a:bodyPr>
          <a:lstStyle/>
          <a:p>
            <a:pPr algn="ctr"/>
            <a:r>
              <a:rPr lang="en-US" sz="3200" dirty="0" smtClean="0"/>
              <a:t>Sample Mission </a:t>
            </a:r>
            <a:r>
              <a:rPr lang="en-US" sz="3200" dirty="0" smtClean="0"/>
              <a:t>Statement</a:t>
            </a:r>
            <a:br>
              <a:rPr lang="en-US" sz="3200" dirty="0" smtClean="0"/>
            </a:br>
            <a:r>
              <a:rPr lang="en-US" sz="3200" dirty="0" smtClean="0"/>
              <a:t>(Creighton University Media Services)</a:t>
            </a:r>
            <a:endParaRPr lang="en-US" sz="3200" dirty="0"/>
          </a:p>
        </p:txBody>
      </p:sp>
      <p:sp>
        <p:nvSpPr>
          <p:cNvPr id="2" name="Content Placeholder 1"/>
          <p:cNvSpPr>
            <a:spLocks noGrp="1"/>
          </p:cNvSpPr>
          <p:nvPr>
            <p:ph idx="1"/>
          </p:nvPr>
        </p:nvSpPr>
        <p:spPr>
          <a:xfrm>
            <a:off x="457200" y="1828800"/>
            <a:ext cx="8382000" cy="5257800"/>
          </a:xfrm>
        </p:spPr>
        <p:txBody>
          <a:bodyPr>
            <a:normAutofit/>
          </a:bodyPr>
          <a:lstStyle/>
          <a:p>
            <a:pPr>
              <a:buNone/>
            </a:pPr>
            <a:r>
              <a:rPr lang="en-US" dirty="0" smtClean="0"/>
              <a:t>	“</a:t>
            </a:r>
            <a:r>
              <a:rPr lang="en-US" sz="2400" i="1" dirty="0" smtClean="0"/>
              <a:t>To serve Creighton University and the community by exploring, designing, supporting and facilitating learning, teaching and research opportunities through the effective and creative use of technology and media in accordance with the mission of Creighton University.”</a:t>
            </a:r>
          </a:p>
          <a:p>
            <a:pPr>
              <a:buNone/>
            </a:pPr>
            <a:endParaRPr lang="en-US" sz="2400" i="1" dirty="0" smtClean="0"/>
          </a:p>
          <a:p>
            <a:pPr>
              <a:buNone/>
            </a:pPr>
            <a:endParaRPr lang="en-US" sz="2400" i="1" dirty="0" smtClean="0"/>
          </a:p>
          <a:p>
            <a:pPr>
              <a:buNone/>
            </a:pPr>
            <a:endParaRPr lang="en-US" i="1" dirty="0" smtClean="0"/>
          </a:p>
          <a:p>
            <a:pPr>
              <a:buNone/>
            </a:pPr>
            <a:endParaRPr lang="en-US"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85800"/>
            <a:ext cx="8229600" cy="1066800"/>
          </a:xfrm>
        </p:spPr>
        <p:txBody>
          <a:bodyPr>
            <a:normAutofit fontScale="90000"/>
          </a:bodyPr>
          <a:lstStyle/>
          <a:p>
            <a:pPr algn="ctr"/>
            <a:r>
              <a:rPr lang="en-US" dirty="0" smtClean="0"/>
              <a:t>Goals, Objectives, and Outcomes: What’s the Difference?</a:t>
            </a:r>
            <a:endParaRPr lang="en-US" dirty="0"/>
          </a:p>
        </p:txBody>
      </p:sp>
      <p:sp>
        <p:nvSpPr>
          <p:cNvPr id="5" name="Content Placeholder 4"/>
          <p:cNvSpPr>
            <a:spLocks noGrp="1"/>
          </p:cNvSpPr>
          <p:nvPr>
            <p:ph idx="1"/>
          </p:nvPr>
        </p:nvSpPr>
        <p:spPr>
          <a:xfrm>
            <a:off x="457200" y="1828800"/>
            <a:ext cx="8229600" cy="5257800"/>
          </a:xfrm>
        </p:spPr>
        <p:txBody>
          <a:bodyPr>
            <a:normAutofit/>
          </a:bodyPr>
          <a:lstStyle/>
          <a:p>
            <a:r>
              <a:rPr lang="en-US" sz="2400" dirty="0" smtClean="0"/>
              <a:t>Goals -&gt;Objectives -&gt;Outcomes = More General (and Less Measurable)-&gt;More Specific (and More Measurable)</a:t>
            </a:r>
          </a:p>
          <a:p>
            <a:pPr>
              <a:buNone/>
            </a:pPr>
            <a:endParaRPr lang="en-US" sz="2000" dirty="0" smtClean="0"/>
          </a:p>
          <a:p>
            <a:r>
              <a:rPr lang="en-US" sz="2400" dirty="0" smtClean="0"/>
              <a:t>Goals:</a:t>
            </a:r>
          </a:p>
          <a:p>
            <a:pPr lvl="1"/>
            <a:r>
              <a:rPr lang="en-US" sz="2000" dirty="0" smtClean="0"/>
              <a:t>Statements about general intentions/purposes that are broad and more long-range in scope and not </a:t>
            </a:r>
            <a:r>
              <a:rPr lang="en-US" sz="2000" u="sng" dirty="0" smtClean="0"/>
              <a:t>directly</a:t>
            </a:r>
            <a:r>
              <a:rPr lang="en-US" sz="2000" dirty="0" smtClean="0"/>
              <a:t> measurable</a:t>
            </a:r>
          </a:p>
          <a:p>
            <a:pPr lvl="1"/>
            <a:r>
              <a:rPr lang="en-US" sz="2000" dirty="0" smtClean="0"/>
              <a:t>May come directly out of unit mission statement</a:t>
            </a:r>
          </a:p>
          <a:p>
            <a:pPr lvl="1"/>
            <a:r>
              <a:rPr lang="en-US" sz="2000" dirty="0" smtClean="0"/>
              <a:t>Usually developed at programmatic or divisional level and often are in the form of a “process” statement (i.e., begin with verbs like “establish,” “provide,” “enhance”)</a:t>
            </a:r>
          </a:p>
          <a:p>
            <a:pPr lvl="2">
              <a:buNone/>
            </a:pPr>
            <a:endParaRPr lang="en-US" sz="1800" dirty="0" smtClean="0"/>
          </a:p>
          <a:p>
            <a:pPr lvl="2"/>
            <a:endParaRPr lang="en-US" sz="1800" dirty="0" smtClean="0"/>
          </a:p>
          <a:p>
            <a:pPr lvl="2"/>
            <a:endParaRPr lang="en-US" sz="1800" dirty="0" smtClean="0"/>
          </a:p>
          <a:p>
            <a:pPr lvl="2"/>
            <a:endParaRPr lang="en-US" sz="1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066800"/>
          </a:xfrm>
        </p:spPr>
        <p:txBody>
          <a:bodyPr>
            <a:normAutofit fontScale="90000"/>
          </a:bodyPr>
          <a:lstStyle/>
          <a:p>
            <a:pPr algn="ctr"/>
            <a:r>
              <a:rPr lang="en-US" dirty="0" smtClean="0"/>
              <a:t>Goals, Objectives, and Outcomes: What’s the Difference? (cont.)</a:t>
            </a:r>
            <a:endParaRPr lang="en-US" dirty="0"/>
          </a:p>
        </p:txBody>
      </p:sp>
      <p:sp>
        <p:nvSpPr>
          <p:cNvPr id="5" name="Content Placeholder 4"/>
          <p:cNvSpPr>
            <a:spLocks noGrp="1"/>
          </p:cNvSpPr>
          <p:nvPr>
            <p:ph idx="1"/>
          </p:nvPr>
        </p:nvSpPr>
        <p:spPr>
          <a:xfrm>
            <a:off x="533400" y="1981200"/>
            <a:ext cx="8229600" cy="4267200"/>
          </a:xfrm>
        </p:spPr>
        <p:txBody>
          <a:bodyPr>
            <a:normAutofit/>
          </a:bodyPr>
          <a:lstStyle/>
          <a:p>
            <a:r>
              <a:rPr lang="en-US" dirty="0" smtClean="0"/>
              <a:t>Objectives:</a:t>
            </a:r>
          </a:p>
          <a:p>
            <a:pPr lvl="1"/>
            <a:r>
              <a:rPr lang="en-US" sz="2400" dirty="0" smtClean="0"/>
              <a:t>More specific than goals</a:t>
            </a:r>
          </a:p>
          <a:p>
            <a:pPr lvl="1"/>
            <a:r>
              <a:rPr lang="en-US" sz="2400" dirty="0" smtClean="0"/>
              <a:t>Typically there are multiple objectives for each goal</a:t>
            </a:r>
          </a:p>
          <a:p>
            <a:pPr lvl="1"/>
            <a:r>
              <a:rPr lang="en-US" sz="2400" dirty="0" smtClean="0"/>
              <a:t>Usually developed at the unit level to reflect “upper-level” goals</a:t>
            </a:r>
          </a:p>
          <a:p>
            <a:endParaRPr lang="en-US" sz="1800" u="sng"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066800"/>
          </a:xfrm>
        </p:spPr>
        <p:txBody>
          <a:bodyPr>
            <a:normAutofit fontScale="90000"/>
          </a:bodyPr>
          <a:lstStyle/>
          <a:p>
            <a:pPr algn="ctr"/>
            <a:r>
              <a:rPr lang="en-US" dirty="0" smtClean="0"/>
              <a:t>Goals, Objectives, and Outcomes: What’s the Difference? (cont.)</a:t>
            </a:r>
            <a:endParaRPr lang="en-US" dirty="0"/>
          </a:p>
        </p:txBody>
      </p:sp>
      <p:sp>
        <p:nvSpPr>
          <p:cNvPr id="5" name="Content Placeholder 4"/>
          <p:cNvSpPr>
            <a:spLocks noGrp="1"/>
          </p:cNvSpPr>
          <p:nvPr>
            <p:ph idx="1"/>
          </p:nvPr>
        </p:nvSpPr>
        <p:spPr>
          <a:xfrm>
            <a:off x="533400" y="1905000"/>
            <a:ext cx="8229600" cy="3505200"/>
          </a:xfrm>
        </p:spPr>
        <p:txBody>
          <a:bodyPr>
            <a:normAutofit/>
          </a:bodyPr>
          <a:lstStyle/>
          <a:p>
            <a:r>
              <a:rPr lang="en-US" dirty="0" smtClean="0"/>
              <a:t>Outcomes:</a:t>
            </a:r>
          </a:p>
          <a:p>
            <a:pPr lvl="1"/>
            <a:r>
              <a:rPr lang="en-US" sz="2400" u="sng" dirty="0" smtClean="0"/>
              <a:t>Very</a:t>
            </a:r>
            <a:r>
              <a:rPr lang="en-US" sz="2400" dirty="0" smtClean="0"/>
              <a:t> specific statements that “translate” into assessable measures</a:t>
            </a:r>
          </a:p>
          <a:p>
            <a:pPr lvl="1"/>
            <a:r>
              <a:rPr lang="en-US" sz="2400" dirty="0" smtClean="0"/>
              <a:t>Process- vs. results-oriented statements</a:t>
            </a:r>
          </a:p>
          <a:p>
            <a:pPr lvl="1"/>
            <a:r>
              <a:rPr lang="en-US" sz="2400" dirty="0" smtClean="0"/>
              <a:t>Two kinds, depending on assessment stage</a:t>
            </a:r>
          </a:p>
          <a:p>
            <a:pPr lvl="2"/>
            <a:r>
              <a:rPr lang="en-US" sz="2000" dirty="0" smtClean="0"/>
              <a:t>“Expected outcome” refers to </a:t>
            </a:r>
            <a:r>
              <a:rPr lang="en-US" sz="2000" u="sng" dirty="0" smtClean="0"/>
              <a:t>anticipated</a:t>
            </a:r>
            <a:r>
              <a:rPr lang="en-US" sz="2000" dirty="0" smtClean="0"/>
              <a:t> results of assessment – should include criterion to be used in determining success</a:t>
            </a:r>
          </a:p>
          <a:p>
            <a:pPr lvl="2"/>
            <a:r>
              <a:rPr lang="en-US" sz="2000" dirty="0" smtClean="0"/>
              <a:t>“Actual outcome” refers to </a:t>
            </a:r>
            <a:r>
              <a:rPr lang="en-US" sz="2000" u="sng" dirty="0" smtClean="0"/>
              <a:t>actual</a:t>
            </a:r>
            <a:r>
              <a:rPr lang="en-US" sz="2000" dirty="0" smtClean="0"/>
              <a:t> results of assessment</a:t>
            </a:r>
            <a:endParaRPr lang="en-US" sz="2000" u="sng"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382000" cy="4953000"/>
          </a:xfrm>
        </p:spPr>
        <p:txBody>
          <a:bodyPr>
            <a:normAutofit/>
          </a:bodyPr>
          <a:lstStyle/>
          <a:p>
            <a:pPr>
              <a:buNone/>
            </a:pPr>
            <a:r>
              <a:rPr lang="en-US" sz="2800" u="sng" dirty="0" smtClean="0"/>
              <a:t>Goal</a:t>
            </a:r>
            <a:endParaRPr lang="en-US" sz="2800" dirty="0" smtClean="0"/>
          </a:p>
          <a:p>
            <a:pPr>
              <a:buNone/>
            </a:pPr>
            <a:r>
              <a:rPr lang="en-US" b="1" dirty="0" smtClean="0"/>
              <a:t>	</a:t>
            </a:r>
            <a:r>
              <a:rPr lang="en-US" sz="2400" dirty="0" smtClean="0"/>
              <a:t>Enhance student learning through civic, professional and research engagement.</a:t>
            </a:r>
          </a:p>
          <a:p>
            <a:pPr>
              <a:buNone/>
            </a:pPr>
            <a:endParaRPr lang="en-US" sz="2400" u="sng" dirty="0" smtClean="0"/>
          </a:p>
          <a:p>
            <a:pPr>
              <a:buNone/>
            </a:pPr>
            <a:r>
              <a:rPr lang="en-US" sz="2800" u="sng" dirty="0" smtClean="0"/>
              <a:t>Objective</a:t>
            </a:r>
          </a:p>
          <a:p>
            <a:pPr>
              <a:buNone/>
            </a:pPr>
            <a:r>
              <a:rPr lang="en-US" sz="2400" dirty="0" smtClean="0"/>
              <a:t>  Students will learn to be responsible global citizens.</a:t>
            </a:r>
          </a:p>
          <a:p>
            <a:pPr>
              <a:buNone/>
            </a:pPr>
            <a:endParaRPr lang="en-US" sz="2400" dirty="0" smtClean="0"/>
          </a:p>
          <a:p>
            <a:pPr>
              <a:buNone/>
            </a:pPr>
            <a:r>
              <a:rPr lang="en-US" sz="2800" u="sng" dirty="0" smtClean="0"/>
              <a:t>Expected Outcome</a:t>
            </a:r>
            <a:endParaRPr lang="en-US" sz="2400" u="sng" dirty="0" smtClean="0"/>
          </a:p>
          <a:p>
            <a:pPr indent="0">
              <a:buNone/>
            </a:pPr>
            <a:r>
              <a:rPr lang="en-US" sz="2400" dirty="0" smtClean="0"/>
              <a:t>80% of students will participate in a university-approved community service activity with an inter-cultural emphasis.</a:t>
            </a:r>
          </a:p>
          <a:p>
            <a:pPr lvl="1"/>
            <a:endParaRPr lang="en-US" sz="2400" dirty="0" smtClean="0"/>
          </a:p>
          <a:p>
            <a:pPr lvl="1"/>
            <a:endParaRPr lang="en-US" sz="2400" dirty="0" smtClean="0"/>
          </a:p>
          <a:p>
            <a:pPr>
              <a:buNone/>
            </a:pPr>
            <a:endParaRPr lang="en-US" sz="2800" u="sng" dirty="0"/>
          </a:p>
        </p:txBody>
      </p:sp>
      <p:sp>
        <p:nvSpPr>
          <p:cNvPr id="3" name="Title 2"/>
          <p:cNvSpPr>
            <a:spLocks noGrp="1"/>
          </p:cNvSpPr>
          <p:nvPr>
            <p:ph type="title"/>
          </p:nvPr>
        </p:nvSpPr>
        <p:spPr/>
        <p:txBody>
          <a:bodyPr>
            <a:normAutofit/>
          </a:bodyPr>
          <a:lstStyle/>
          <a:p>
            <a:pPr algn="ctr"/>
            <a:r>
              <a:rPr lang="en-US" dirty="0" smtClean="0"/>
              <a:t>Student Affairs Example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382000" cy="4953000"/>
          </a:xfrm>
        </p:spPr>
        <p:txBody>
          <a:bodyPr>
            <a:normAutofit/>
          </a:bodyPr>
          <a:lstStyle/>
          <a:p>
            <a:pPr>
              <a:buNone/>
            </a:pPr>
            <a:r>
              <a:rPr lang="en-US" sz="2800" u="sng" dirty="0" smtClean="0"/>
              <a:t>Goal</a:t>
            </a:r>
            <a:endParaRPr lang="en-US" sz="2800" dirty="0" smtClean="0"/>
          </a:p>
          <a:p>
            <a:pPr>
              <a:buNone/>
            </a:pPr>
            <a:r>
              <a:rPr lang="en-US" b="1" dirty="0" smtClean="0"/>
              <a:t>	</a:t>
            </a:r>
            <a:r>
              <a:rPr lang="en-US" sz="2400" dirty="0" smtClean="0"/>
              <a:t>Develop and implement processes that deliver value to the institution and campus community.</a:t>
            </a:r>
          </a:p>
          <a:p>
            <a:pPr>
              <a:buNone/>
            </a:pPr>
            <a:endParaRPr lang="en-US" sz="2400" u="sng" dirty="0" smtClean="0"/>
          </a:p>
          <a:p>
            <a:pPr>
              <a:buNone/>
            </a:pPr>
            <a:r>
              <a:rPr lang="en-US" sz="2800" u="sng" dirty="0" smtClean="0"/>
              <a:t>Objective</a:t>
            </a:r>
          </a:p>
          <a:p>
            <a:pPr>
              <a:buNone/>
            </a:pPr>
            <a:r>
              <a:rPr lang="en-US" sz="2400" dirty="0" smtClean="0"/>
              <a:t>  To identify and carry out strategies that result in the strategic allocation of resources.</a:t>
            </a:r>
          </a:p>
          <a:p>
            <a:pPr>
              <a:buNone/>
            </a:pPr>
            <a:endParaRPr lang="en-US" sz="2400" dirty="0" smtClean="0"/>
          </a:p>
          <a:p>
            <a:pPr>
              <a:buNone/>
            </a:pPr>
            <a:r>
              <a:rPr lang="en-US" sz="2800" u="sng" dirty="0" smtClean="0"/>
              <a:t>Expected Outcome</a:t>
            </a:r>
            <a:endParaRPr lang="en-US" sz="2400" u="sng" dirty="0" smtClean="0"/>
          </a:p>
          <a:p>
            <a:pPr indent="0">
              <a:buNone/>
            </a:pPr>
            <a:r>
              <a:rPr lang="en-US" sz="2400" dirty="0" smtClean="0"/>
              <a:t>During 2007-08, the total funds expended on institutional priorities will increase by 20%.</a:t>
            </a:r>
          </a:p>
          <a:p>
            <a:pPr lvl="1"/>
            <a:endParaRPr lang="en-US" sz="2400" dirty="0" smtClean="0"/>
          </a:p>
          <a:p>
            <a:pPr lvl="1"/>
            <a:endParaRPr lang="en-US" sz="2400" dirty="0" smtClean="0"/>
          </a:p>
          <a:p>
            <a:pPr>
              <a:buNone/>
            </a:pPr>
            <a:endParaRPr lang="en-US" sz="2800" u="sng" dirty="0"/>
          </a:p>
        </p:txBody>
      </p:sp>
      <p:sp>
        <p:nvSpPr>
          <p:cNvPr id="3" name="Title 2"/>
          <p:cNvSpPr>
            <a:spLocks noGrp="1"/>
          </p:cNvSpPr>
          <p:nvPr>
            <p:ph type="title"/>
          </p:nvPr>
        </p:nvSpPr>
        <p:spPr/>
        <p:txBody>
          <a:bodyPr>
            <a:normAutofit fontScale="90000"/>
          </a:bodyPr>
          <a:lstStyle/>
          <a:p>
            <a:pPr algn="ctr"/>
            <a:r>
              <a:rPr lang="en-US" dirty="0" smtClean="0"/>
              <a:t>Finance and Administration Example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382000" cy="4953000"/>
          </a:xfrm>
        </p:spPr>
        <p:txBody>
          <a:bodyPr>
            <a:normAutofit/>
          </a:bodyPr>
          <a:lstStyle/>
          <a:p>
            <a:pPr>
              <a:buNone/>
            </a:pPr>
            <a:r>
              <a:rPr lang="en-US" sz="2800" u="sng" dirty="0" smtClean="0"/>
              <a:t>Goal</a:t>
            </a:r>
            <a:endParaRPr lang="en-US" sz="2800" dirty="0" smtClean="0"/>
          </a:p>
          <a:p>
            <a:pPr>
              <a:buNone/>
            </a:pPr>
            <a:r>
              <a:rPr lang="en-US" b="1" dirty="0" smtClean="0"/>
              <a:t>	</a:t>
            </a:r>
            <a:r>
              <a:rPr lang="en-US" sz="2400" dirty="0" smtClean="0"/>
              <a:t>Enhance public service and image throughout the region.</a:t>
            </a:r>
          </a:p>
          <a:p>
            <a:pPr>
              <a:buNone/>
            </a:pPr>
            <a:endParaRPr lang="en-US" sz="2400" u="sng" dirty="0" smtClean="0"/>
          </a:p>
          <a:p>
            <a:pPr>
              <a:buNone/>
            </a:pPr>
            <a:r>
              <a:rPr lang="en-US" sz="2800" u="sng" dirty="0" smtClean="0"/>
              <a:t>Objective</a:t>
            </a:r>
          </a:p>
          <a:p>
            <a:pPr>
              <a:buNone/>
            </a:pPr>
            <a:r>
              <a:rPr lang="en-US" sz="2400" dirty="0" smtClean="0"/>
              <a:t>   Promote and facilitate faculty involvement in the local public schools.</a:t>
            </a:r>
          </a:p>
          <a:p>
            <a:pPr>
              <a:buNone/>
            </a:pPr>
            <a:endParaRPr lang="en-US" sz="2400" dirty="0" smtClean="0"/>
          </a:p>
          <a:p>
            <a:pPr>
              <a:buNone/>
            </a:pPr>
            <a:r>
              <a:rPr lang="en-US" sz="2800" u="sng" dirty="0" smtClean="0"/>
              <a:t>Expected Outcome</a:t>
            </a:r>
            <a:endParaRPr lang="en-US" sz="2400" u="sng" dirty="0" smtClean="0"/>
          </a:p>
          <a:p>
            <a:pPr indent="0">
              <a:buNone/>
            </a:pPr>
            <a:r>
              <a:rPr lang="en-US" sz="2400" dirty="0" smtClean="0"/>
              <a:t>At least 40% of full-time faculty will participate in activities sponsored by schools in the community.</a:t>
            </a:r>
          </a:p>
          <a:p>
            <a:pPr lvl="1"/>
            <a:endParaRPr lang="en-US" sz="2400" dirty="0" smtClean="0"/>
          </a:p>
          <a:p>
            <a:pPr lvl="1"/>
            <a:endParaRPr lang="en-US" sz="2400" dirty="0" smtClean="0"/>
          </a:p>
          <a:p>
            <a:pPr>
              <a:buNone/>
            </a:pPr>
            <a:endParaRPr lang="en-US" sz="2800" u="sng" dirty="0"/>
          </a:p>
        </p:txBody>
      </p:sp>
      <p:sp>
        <p:nvSpPr>
          <p:cNvPr id="3" name="Title 2"/>
          <p:cNvSpPr>
            <a:spLocks noGrp="1"/>
          </p:cNvSpPr>
          <p:nvPr>
            <p:ph type="title"/>
          </p:nvPr>
        </p:nvSpPr>
        <p:spPr/>
        <p:txBody>
          <a:bodyPr>
            <a:normAutofit/>
          </a:bodyPr>
          <a:lstStyle/>
          <a:p>
            <a:pPr algn="ctr"/>
            <a:r>
              <a:rPr lang="en-US" dirty="0" smtClean="0"/>
              <a:t>Academic Affairs Example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371600"/>
            <a:ext cx="8382000" cy="4953000"/>
          </a:xfrm>
        </p:spPr>
        <p:txBody>
          <a:bodyPr>
            <a:normAutofit lnSpcReduction="10000"/>
          </a:bodyPr>
          <a:lstStyle/>
          <a:p>
            <a:pPr>
              <a:buNone/>
            </a:pPr>
            <a:r>
              <a:rPr lang="en-US" sz="2800" u="sng" dirty="0" smtClean="0"/>
              <a:t>Goal</a:t>
            </a:r>
            <a:endParaRPr lang="en-US" sz="2800" dirty="0" smtClean="0"/>
          </a:p>
          <a:p>
            <a:pPr>
              <a:buNone/>
            </a:pPr>
            <a:r>
              <a:rPr lang="en-US" b="1" dirty="0" smtClean="0"/>
              <a:t>	</a:t>
            </a:r>
            <a:r>
              <a:rPr lang="en-US" sz="2400" dirty="0" smtClean="0"/>
              <a:t>Create a culture of communication that ensures positive, supportive recognition of the school throughout all relevant constituencies. </a:t>
            </a:r>
          </a:p>
          <a:p>
            <a:pPr>
              <a:buNone/>
            </a:pPr>
            <a:endParaRPr lang="en-US" sz="2400" u="sng" dirty="0" smtClean="0"/>
          </a:p>
          <a:p>
            <a:pPr>
              <a:buNone/>
            </a:pPr>
            <a:r>
              <a:rPr lang="en-US" sz="2800" u="sng" dirty="0" smtClean="0"/>
              <a:t>Objective</a:t>
            </a:r>
          </a:p>
          <a:p>
            <a:pPr>
              <a:buNone/>
            </a:pPr>
            <a:r>
              <a:rPr lang="en-US" sz="2400" dirty="0" smtClean="0"/>
              <a:t>   Establish a research-based plan that defines university marketing and communications needs. </a:t>
            </a:r>
          </a:p>
          <a:p>
            <a:pPr>
              <a:buNone/>
            </a:pPr>
            <a:endParaRPr lang="en-US" sz="2400" dirty="0" smtClean="0"/>
          </a:p>
          <a:p>
            <a:pPr>
              <a:buNone/>
            </a:pPr>
            <a:r>
              <a:rPr lang="en-US" sz="2800" u="sng" dirty="0" smtClean="0"/>
              <a:t>Expected Outcome</a:t>
            </a:r>
            <a:endParaRPr lang="en-US" sz="2400" u="sng" dirty="0" smtClean="0"/>
          </a:p>
          <a:p>
            <a:pPr indent="0">
              <a:buNone/>
            </a:pPr>
            <a:r>
              <a:rPr lang="en-US" sz="2400" dirty="0" smtClean="0"/>
              <a:t>Plan is developed and approved by the President’s Cabinet.</a:t>
            </a:r>
          </a:p>
          <a:p>
            <a:pPr lvl="1"/>
            <a:endParaRPr lang="en-US" sz="2400" dirty="0" smtClean="0"/>
          </a:p>
          <a:p>
            <a:pPr lvl="1"/>
            <a:endParaRPr lang="en-US" sz="2400" dirty="0" smtClean="0"/>
          </a:p>
          <a:p>
            <a:pPr>
              <a:buNone/>
            </a:pPr>
            <a:endParaRPr lang="en-US" sz="2800" u="sng" dirty="0"/>
          </a:p>
        </p:txBody>
      </p:sp>
      <p:sp>
        <p:nvSpPr>
          <p:cNvPr id="3" name="Title 2"/>
          <p:cNvSpPr>
            <a:spLocks noGrp="1"/>
          </p:cNvSpPr>
          <p:nvPr>
            <p:ph type="title"/>
          </p:nvPr>
        </p:nvSpPr>
        <p:spPr/>
        <p:txBody>
          <a:bodyPr>
            <a:normAutofit fontScale="90000"/>
          </a:bodyPr>
          <a:lstStyle/>
          <a:p>
            <a:pPr algn="ctr"/>
            <a:r>
              <a:rPr lang="en-US" dirty="0" smtClean="0"/>
              <a:t>Institutional Advancement Example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639" y="228600"/>
            <a:ext cx="8915400" cy="1143000"/>
          </a:xfrm>
        </p:spPr>
        <p:txBody>
          <a:bodyPr>
            <a:noAutofit/>
          </a:bodyPr>
          <a:lstStyle/>
          <a:p>
            <a:pPr algn="ctr"/>
            <a:r>
              <a:rPr lang="en-US" dirty="0" smtClean="0"/>
              <a:t>Establishing Goals and Objectives: Recommended Actions</a:t>
            </a:r>
            <a:endParaRPr lang="en-US" dirty="0"/>
          </a:p>
        </p:txBody>
      </p:sp>
      <p:sp>
        <p:nvSpPr>
          <p:cNvPr id="5" name="Content Placeholder 4"/>
          <p:cNvSpPr>
            <a:spLocks noGrp="1"/>
          </p:cNvSpPr>
          <p:nvPr>
            <p:ph idx="1"/>
          </p:nvPr>
        </p:nvSpPr>
        <p:spPr>
          <a:xfrm>
            <a:off x="457200" y="1600200"/>
            <a:ext cx="8382000" cy="4325112"/>
          </a:xfrm>
        </p:spPr>
        <p:txBody>
          <a:bodyPr>
            <a:normAutofit fontScale="92500" lnSpcReduction="20000"/>
          </a:bodyPr>
          <a:lstStyle/>
          <a:p>
            <a:pPr lvl="0"/>
            <a:r>
              <a:rPr lang="en-US" dirty="0" smtClean="0"/>
              <a:t>Examine and review stated unit objectives for all constituencies served</a:t>
            </a:r>
          </a:p>
          <a:p>
            <a:pPr lvl="0"/>
            <a:r>
              <a:rPr lang="en-US" dirty="0" smtClean="0"/>
              <a:t>Elicit and discuss staff members' perceptions of unit objectives</a:t>
            </a:r>
          </a:p>
          <a:p>
            <a:pPr lvl="0"/>
            <a:r>
              <a:rPr lang="en-US" dirty="0" smtClean="0"/>
              <a:t>Analyze and compare unit objectives with college/divisional Mission Statement and planning documents, those at comparable institutions, and criteria/standards of certification agencies or national associations  as appropriate</a:t>
            </a:r>
          </a:p>
          <a:p>
            <a:pPr lvl="0"/>
            <a:r>
              <a:rPr lang="en-US" dirty="0" smtClean="0"/>
              <a:t>Develop or revise unit Mission Statement that reflects objectives and that staff members understand, agree with, and support through their actions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829761"/>
          </a:xfrm>
        </p:spPr>
        <p:txBody>
          <a:bodyPr/>
          <a:lstStyle/>
          <a:p>
            <a:r>
              <a:rPr lang="en-US" dirty="0" smtClean="0"/>
              <a:t>Presenter:</a:t>
            </a:r>
            <a:br>
              <a:rPr lang="en-US" dirty="0" smtClean="0"/>
            </a:br>
            <a:endParaRPr lang="en-US" dirty="0"/>
          </a:p>
        </p:txBody>
      </p:sp>
      <p:sp>
        <p:nvSpPr>
          <p:cNvPr id="3" name="Subtitle 2"/>
          <p:cNvSpPr>
            <a:spLocks noGrp="1"/>
          </p:cNvSpPr>
          <p:nvPr>
            <p:ph type="subTitle" idx="1"/>
          </p:nvPr>
        </p:nvSpPr>
        <p:spPr>
          <a:xfrm>
            <a:off x="3810000" y="3276600"/>
            <a:ext cx="4953000" cy="1752600"/>
          </a:xfrm>
        </p:spPr>
        <p:txBody>
          <a:bodyPr>
            <a:normAutofit lnSpcReduction="10000"/>
          </a:bodyPr>
          <a:lstStyle/>
          <a:p>
            <a:r>
              <a:rPr lang="en-US" dirty="0" smtClean="0"/>
              <a:t>Patty Francis</a:t>
            </a:r>
          </a:p>
          <a:p>
            <a:r>
              <a:rPr lang="en-US" dirty="0" smtClean="0"/>
              <a:t>Associate Provost for Institutional Assessment &amp; Effectiveness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152400"/>
            <a:ext cx="8915400" cy="1143000"/>
          </a:xfrm>
        </p:spPr>
        <p:txBody>
          <a:bodyPr>
            <a:noAutofit/>
          </a:bodyPr>
          <a:lstStyle/>
          <a:p>
            <a:pPr algn="ctr"/>
            <a:r>
              <a:rPr lang="en-US" dirty="0" smtClean="0"/>
              <a:t>Typically, Unit Objectives Reflect:</a:t>
            </a:r>
            <a:endParaRPr lang="en-US" dirty="0"/>
          </a:p>
        </p:txBody>
      </p:sp>
      <p:sp>
        <p:nvSpPr>
          <p:cNvPr id="5" name="Content Placeholder 4"/>
          <p:cNvSpPr>
            <a:spLocks noGrp="1"/>
          </p:cNvSpPr>
          <p:nvPr>
            <p:ph idx="1"/>
          </p:nvPr>
        </p:nvSpPr>
        <p:spPr>
          <a:xfrm>
            <a:off x="457200" y="1219200"/>
            <a:ext cx="8382000" cy="4572000"/>
          </a:xfrm>
        </p:spPr>
        <p:txBody>
          <a:bodyPr>
            <a:normAutofit lnSpcReduction="10000"/>
          </a:bodyPr>
          <a:lstStyle/>
          <a:p>
            <a:pPr>
              <a:lnSpc>
                <a:spcPct val="80000"/>
              </a:lnSpc>
            </a:pPr>
            <a:r>
              <a:rPr lang="en-US" dirty="0" smtClean="0"/>
              <a:t>Institutional effectiveness performance indicators</a:t>
            </a:r>
          </a:p>
          <a:p>
            <a:pPr>
              <a:lnSpc>
                <a:spcPct val="80000"/>
              </a:lnSpc>
            </a:pPr>
            <a:r>
              <a:rPr lang="en-US" dirty="0" smtClean="0"/>
              <a:t>Documentation of all services and programs offered</a:t>
            </a:r>
          </a:p>
          <a:p>
            <a:pPr>
              <a:lnSpc>
                <a:spcPct val="80000"/>
              </a:lnSpc>
            </a:pPr>
            <a:r>
              <a:rPr lang="en-US" dirty="0" smtClean="0"/>
              <a:t>Tracking of use of services (and by whom)</a:t>
            </a:r>
          </a:p>
          <a:p>
            <a:pPr>
              <a:lnSpc>
                <a:spcPct val="80000"/>
              </a:lnSpc>
            </a:pPr>
            <a:r>
              <a:rPr lang="en-US" dirty="0" smtClean="0"/>
              <a:t>Constituent satisfaction with services/programs</a:t>
            </a:r>
          </a:p>
          <a:p>
            <a:pPr>
              <a:lnSpc>
                <a:spcPct val="80000"/>
              </a:lnSpc>
            </a:pPr>
            <a:r>
              <a:rPr lang="en-US" dirty="0" smtClean="0"/>
              <a:t>Direct impact of services/programs on constituents (including student learning if appropriate)</a:t>
            </a:r>
          </a:p>
          <a:p>
            <a:pPr>
              <a:lnSpc>
                <a:spcPct val="80000"/>
              </a:lnSpc>
            </a:pPr>
            <a:r>
              <a:rPr lang="en-US" dirty="0" smtClean="0"/>
              <a:t>Adequate resources to support planned activities</a:t>
            </a:r>
          </a:p>
          <a:p>
            <a:pPr>
              <a:lnSpc>
                <a:spcPct val="80000"/>
              </a:lnSpc>
            </a:pPr>
            <a:r>
              <a:rPr lang="en-US" dirty="0" smtClean="0"/>
              <a:t>Consultation with other campus units (when joint activities are required)</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295400"/>
          </a:xfrm>
        </p:spPr>
        <p:txBody>
          <a:bodyPr/>
          <a:lstStyle/>
          <a:p>
            <a:pPr algn="ctr"/>
            <a:r>
              <a:rPr lang="en-US" dirty="0" smtClean="0"/>
              <a:t>And Remember:</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pPr algn="ctr">
              <a:buNone/>
            </a:pPr>
            <a:r>
              <a:rPr lang="en-US" sz="4400" dirty="0" smtClean="0"/>
              <a:t>Don’t try to do everything at once – typically, 5-7 objectives for each assessment plan are plenty!</a:t>
            </a:r>
            <a:endParaRPr lang="en-US" sz="4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8534400" cy="2209800"/>
          </a:xfrm>
        </p:spPr>
        <p:txBody>
          <a:bodyPr>
            <a:noAutofit/>
          </a:bodyPr>
          <a:lstStyle/>
          <a:p>
            <a:pPr algn="r"/>
            <a:r>
              <a:rPr lang="en-US" sz="4400" dirty="0" smtClean="0"/>
              <a:t>Step II: Evaluating Activities:</a:t>
            </a:r>
            <a:endParaRPr lang="en-US" sz="4400" dirty="0"/>
          </a:p>
        </p:txBody>
      </p:sp>
      <p:sp>
        <p:nvSpPr>
          <p:cNvPr id="5" name="Text Placeholder 4"/>
          <p:cNvSpPr>
            <a:spLocks noGrp="1"/>
          </p:cNvSpPr>
          <p:nvPr>
            <p:ph type="body" idx="1"/>
          </p:nvPr>
        </p:nvSpPr>
        <p:spPr>
          <a:xfrm>
            <a:off x="3200400" y="3505200"/>
            <a:ext cx="5715000" cy="1454888"/>
          </a:xfrm>
        </p:spPr>
        <p:txBody>
          <a:bodyPr>
            <a:normAutofit fontScale="92500"/>
          </a:bodyPr>
          <a:lstStyle/>
          <a:p>
            <a:pPr algn="r"/>
            <a:r>
              <a:rPr lang="en-US" sz="3600" dirty="0" smtClean="0"/>
              <a:t>“</a:t>
            </a:r>
            <a:r>
              <a:rPr lang="en-US" sz="3600" u="sng" dirty="0" smtClean="0"/>
              <a:t>How</a:t>
            </a:r>
            <a:r>
              <a:rPr lang="en-US" sz="3600" dirty="0" smtClean="0"/>
              <a:t> are you attempting to meet your objectives?”</a:t>
            </a:r>
            <a:endParaRPr lang="en-US" sz="3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pPr algn="ctr"/>
            <a:r>
              <a:rPr lang="en-US" dirty="0" smtClean="0"/>
              <a:t>What is the Purpose of This Step?</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smtClean="0"/>
              <a:t>This step is basically an “audit” of existing programs, services, and resources, in order to determine if unit goals and objectives are realistic</a:t>
            </a:r>
          </a:p>
          <a:p>
            <a:r>
              <a:rPr lang="en-US" dirty="0" smtClean="0"/>
              <a:t>Involves a comprehensive review, being sure to “map” objectives to existing activities</a:t>
            </a:r>
          </a:p>
          <a:p>
            <a:r>
              <a:rPr lang="en-US" dirty="0" smtClean="0"/>
              <a:t>Possible results</a:t>
            </a:r>
          </a:p>
          <a:p>
            <a:pPr lvl="1"/>
            <a:r>
              <a:rPr lang="en-US" dirty="0" smtClean="0"/>
              <a:t>Redundancy – same objective being addressed by multiple programs</a:t>
            </a:r>
          </a:p>
          <a:p>
            <a:pPr lvl="1"/>
            <a:r>
              <a:rPr lang="en-US" dirty="0" smtClean="0"/>
              <a:t>Gaps – specific objective not being addressed by any program; could lead to:</a:t>
            </a:r>
          </a:p>
          <a:p>
            <a:pPr lvl="2"/>
            <a:r>
              <a:rPr lang="en-US" dirty="0" smtClean="0"/>
              <a:t>Identifying new\reallocating existing resources</a:t>
            </a:r>
          </a:p>
          <a:p>
            <a:pPr lvl="2"/>
            <a:r>
              <a:rPr lang="en-US" dirty="0" smtClean="0"/>
              <a:t>Abandoning the objective, at least for the present</a:t>
            </a:r>
          </a:p>
          <a:p>
            <a:pPr lvl="1"/>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381000"/>
            <a:ext cx="8229600" cy="1066800"/>
          </a:xfrm>
        </p:spPr>
        <p:txBody>
          <a:bodyPr/>
          <a:lstStyle/>
          <a:p>
            <a:pPr algn="ctr"/>
            <a:r>
              <a:rPr lang="en-US" dirty="0" smtClean="0"/>
              <a:t>Evaluating Activities: Example</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826652399"/>
              </p:ext>
            </p:extLst>
          </p:nvPr>
        </p:nvGraphicFramePr>
        <p:xfrm>
          <a:off x="457200" y="1295400"/>
          <a:ext cx="8229600" cy="4191000"/>
        </p:xfrm>
        <a:graphic>
          <a:graphicData uri="http://schemas.openxmlformats.org/drawingml/2006/table">
            <a:tbl>
              <a:tblPr firstRow="1" bandRow="1">
                <a:tableStyleId>{5C22544A-7EE6-4342-B048-85BDC9FD1C3A}</a:tableStyleId>
              </a:tblPr>
              <a:tblGrid>
                <a:gridCol w="1905000"/>
                <a:gridCol w="1676400"/>
                <a:gridCol w="1600200"/>
                <a:gridCol w="1402080"/>
                <a:gridCol w="1645920"/>
              </a:tblGrid>
              <a:tr h="698500">
                <a:tc>
                  <a:txBody>
                    <a:bodyPr/>
                    <a:lstStyle/>
                    <a:p>
                      <a:pPr algn="ctr"/>
                      <a:r>
                        <a:rPr lang="en-US" dirty="0" smtClean="0"/>
                        <a:t>Objective/</a:t>
                      </a:r>
                    </a:p>
                    <a:p>
                      <a:pPr algn="ctr"/>
                      <a:r>
                        <a:rPr lang="en-US" dirty="0" smtClean="0"/>
                        <a:t>Unit</a:t>
                      </a:r>
                      <a:endParaRPr lang="en-US" dirty="0"/>
                    </a:p>
                  </a:txBody>
                  <a:tcPr/>
                </a:tc>
                <a:tc>
                  <a:txBody>
                    <a:bodyPr/>
                    <a:lstStyle/>
                    <a:p>
                      <a:pPr algn="ctr"/>
                      <a:r>
                        <a:rPr lang="en-US" dirty="0" smtClean="0"/>
                        <a:t>Alumni Affairs</a:t>
                      </a:r>
                      <a:endParaRPr lang="en-US" dirty="0"/>
                    </a:p>
                  </a:txBody>
                  <a:tcPr/>
                </a:tc>
                <a:tc>
                  <a:txBody>
                    <a:bodyPr/>
                    <a:lstStyle/>
                    <a:p>
                      <a:pPr algn="ctr"/>
                      <a:r>
                        <a:rPr lang="en-US" dirty="0" smtClean="0"/>
                        <a:t>Fundraising</a:t>
                      </a:r>
                      <a:endParaRPr lang="en-US" dirty="0"/>
                    </a:p>
                  </a:txBody>
                  <a:tcPr/>
                </a:tc>
                <a:tc>
                  <a:txBody>
                    <a:bodyPr/>
                    <a:lstStyle/>
                    <a:p>
                      <a:pPr algn="ctr"/>
                      <a:r>
                        <a:rPr lang="en-US" dirty="0" smtClean="0"/>
                        <a:t>Grants</a:t>
                      </a:r>
                      <a:endParaRPr lang="en-US" dirty="0"/>
                    </a:p>
                  </a:txBody>
                  <a:tcPr/>
                </a:tc>
                <a:tc>
                  <a:txBody>
                    <a:bodyPr/>
                    <a:lstStyle/>
                    <a:p>
                      <a:pPr algn="ctr"/>
                      <a:r>
                        <a:rPr lang="en-US" dirty="0" smtClean="0"/>
                        <a:t>Community Relations</a:t>
                      </a:r>
                      <a:endParaRPr lang="en-US" dirty="0"/>
                    </a:p>
                  </a:txBody>
                  <a:tcPr/>
                </a:tc>
              </a:tr>
              <a:tr h="698500">
                <a:tc>
                  <a:txBody>
                    <a:bodyPr/>
                    <a:lstStyle/>
                    <a:p>
                      <a:r>
                        <a:rPr lang="en-US" dirty="0" smtClean="0"/>
                        <a:t>Objective</a:t>
                      </a:r>
                      <a:r>
                        <a:rPr lang="en-US" baseline="0" dirty="0" smtClean="0"/>
                        <a:t> #1</a:t>
                      </a:r>
                      <a:endParaRPr lang="en-US" dirty="0"/>
                    </a:p>
                  </a:txBody>
                  <a:tcPr/>
                </a:tc>
                <a:tc>
                  <a:txBody>
                    <a:bodyPr/>
                    <a:lstStyle/>
                    <a:p>
                      <a:pPr algn="ctr"/>
                      <a:r>
                        <a:rPr lang="en-US" dirty="0" smtClean="0"/>
                        <a:t>5</a:t>
                      </a:r>
                      <a:endParaRPr lang="en-US" dirty="0"/>
                    </a:p>
                  </a:txBody>
                  <a:tcPr/>
                </a:tc>
                <a:tc>
                  <a:txBody>
                    <a:bodyPr/>
                    <a:lstStyle/>
                    <a:p>
                      <a:pPr algn="ctr"/>
                      <a:r>
                        <a:rPr lang="en-US" dirty="0" smtClean="0"/>
                        <a:t>5</a:t>
                      </a:r>
                      <a:endParaRPr lang="en-US" dirty="0"/>
                    </a:p>
                  </a:txBody>
                  <a:tcPr/>
                </a:tc>
                <a:tc>
                  <a:txBody>
                    <a:bodyPr/>
                    <a:lstStyle/>
                    <a:p>
                      <a:pPr algn="ctr"/>
                      <a:r>
                        <a:rPr lang="en-US" dirty="0" smtClean="0"/>
                        <a:t>5</a:t>
                      </a:r>
                      <a:endParaRPr lang="en-US" dirty="0"/>
                    </a:p>
                  </a:txBody>
                  <a:tcPr/>
                </a:tc>
                <a:tc>
                  <a:txBody>
                    <a:bodyPr/>
                    <a:lstStyle/>
                    <a:p>
                      <a:pPr algn="ctr"/>
                      <a:r>
                        <a:rPr lang="en-US" dirty="0" smtClean="0"/>
                        <a:t>5</a:t>
                      </a:r>
                      <a:endParaRPr lang="en-US" dirty="0"/>
                    </a:p>
                  </a:txBody>
                  <a:tcPr/>
                </a:tc>
              </a:tr>
              <a:tr h="698500">
                <a:tc>
                  <a:txBody>
                    <a:bodyPr/>
                    <a:lstStyle/>
                    <a:p>
                      <a:r>
                        <a:rPr lang="en-US" dirty="0" smtClean="0"/>
                        <a:t>Objective</a:t>
                      </a:r>
                      <a:r>
                        <a:rPr lang="en-US" baseline="0" dirty="0" smtClean="0"/>
                        <a:t> #2</a:t>
                      </a:r>
                      <a:endParaRPr lang="en-US" dirty="0"/>
                    </a:p>
                  </a:txBody>
                  <a:tcPr/>
                </a:tc>
                <a:tc>
                  <a:txBody>
                    <a:bodyPr/>
                    <a:lstStyle/>
                    <a:p>
                      <a:pPr algn="ctr"/>
                      <a:r>
                        <a:rPr lang="en-US" dirty="0" smtClean="0"/>
                        <a:t>5</a:t>
                      </a:r>
                      <a:endParaRPr lang="en-US" dirty="0"/>
                    </a:p>
                  </a:txBody>
                  <a:tcPr/>
                </a:tc>
                <a:tc>
                  <a:txBody>
                    <a:bodyPr/>
                    <a:lstStyle/>
                    <a:p>
                      <a:pPr algn="ctr"/>
                      <a:r>
                        <a:rPr lang="en-US" dirty="0" smtClean="0"/>
                        <a:t>5</a:t>
                      </a:r>
                      <a:endParaRPr lang="en-US" dirty="0"/>
                    </a:p>
                  </a:txBody>
                  <a:tcPr/>
                </a:tc>
                <a:tc>
                  <a:txBody>
                    <a:bodyPr/>
                    <a:lstStyle/>
                    <a:p>
                      <a:pPr algn="ctr"/>
                      <a:r>
                        <a:rPr lang="en-US" dirty="0" smtClean="0"/>
                        <a:t>5</a:t>
                      </a:r>
                      <a:endParaRPr lang="en-US" dirty="0"/>
                    </a:p>
                  </a:txBody>
                  <a:tcPr/>
                </a:tc>
                <a:tc>
                  <a:txBody>
                    <a:bodyPr/>
                    <a:lstStyle/>
                    <a:p>
                      <a:pPr algn="ctr"/>
                      <a:r>
                        <a:rPr lang="en-US" dirty="0" smtClean="0"/>
                        <a:t>5</a:t>
                      </a:r>
                      <a:endParaRPr lang="en-US" dirty="0"/>
                    </a:p>
                  </a:txBody>
                  <a:tcPr/>
                </a:tc>
              </a:tr>
              <a:tr h="698500">
                <a:tc>
                  <a:txBody>
                    <a:bodyPr/>
                    <a:lstStyle/>
                    <a:p>
                      <a:r>
                        <a:rPr lang="en-US" dirty="0" smtClean="0"/>
                        <a:t>Objective</a:t>
                      </a:r>
                      <a:r>
                        <a:rPr lang="en-US" baseline="0" dirty="0" smtClean="0"/>
                        <a:t> #3</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dirty="0" smtClean="0"/>
                        <a:t>5</a:t>
                      </a:r>
                      <a:endParaRPr lang="en-US" dirty="0"/>
                    </a:p>
                  </a:txBody>
                  <a:tcPr/>
                </a:tc>
              </a:tr>
              <a:tr h="698500">
                <a:tc>
                  <a:txBody>
                    <a:bodyPr/>
                    <a:lstStyle/>
                    <a:p>
                      <a:r>
                        <a:rPr lang="en-US" dirty="0" smtClean="0"/>
                        <a:t>Objective</a:t>
                      </a:r>
                      <a:r>
                        <a:rPr lang="en-US" baseline="0" dirty="0" smtClean="0"/>
                        <a:t> #4</a:t>
                      </a:r>
                      <a:endParaRPr lang="en-US" dirty="0"/>
                    </a:p>
                  </a:txBody>
                  <a:tcPr/>
                </a:tc>
                <a:tc>
                  <a:txBody>
                    <a:bodyPr/>
                    <a:lstStyle/>
                    <a:p>
                      <a:pPr algn="ctr"/>
                      <a:r>
                        <a:rPr lang="en-US" dirty="0" smtClean="0"/>
                        <a:t>2</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r>
              <a:tr h="698500">
                <a:tc>
                  <a:txBody>
                    <a:bodyPr/>
                    <a:lstStyle/>
                    <a:p>
                      <a:r>
                        <a:rPr lang="en-US" dirty="0" smtClean="0"/>
                        <a:t>Objective</a:t>
                      </a:r>
                      <a:r>
                        <a:rPr lang="en-US" baseline="0" dirty="0" smtClean="0"/>
                        <a:t> #5</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r>
            </a:tbl>
          </a:graphicData>
        </a:graphic>
      </p:graphicFrame>
      <p:sp>
        <p:nvSpPr>
          <p:cNvPr id="9" name="TextBox 8"/>
          <p:cNvSpPr txBox="1"/>
          <p:nvPr/>
        </p:nvSpPr>
        <p:spPr>
          <a:xfrm>
            <a:off x="367352" y="5605790"/>
            <a:ext cx="8305800" cy="523220"/>
          </a:xfrm>
          <a:prstGeom prst="rect">
            <a:avLst/>
          </a:prstGeom>
          <a:noFill/>
        </p:spPr>
        <p:txBody>
          <a:bodyPr wrap="square" rtlCol="0">
            <a:spAutoFit/>
          </a:bodyPr>
          <a:lstStyle/>
          <a:p>
            <a:r>
              <a:rPr lang="en-US" sz="1400" u="sng" dirty="0" smtClean="0">
                <a:latin typeface="+mn-lt"/>
              </a:rPr>
              <a:t>Note</a:t>
            </a:r>
            <a:r>
              <a:rPr lang="en-US" sz="1400" dirty="0" smtClean="0">
                <a:latin typeface="+mn-lt"/>
              </a:rPr>
              <a:t>.  Extent to which unit addresses objective is ranked on a scale of 1-5, with higher scores indicating more emphasis.</a:t>
            </a:r>
            <a:endParaRPr lang="en-US" sz="1400" dirty="0">
              <a:latin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fontScale="90000"/>
          </a:bodyPr>
          <a:lstStyle/>
          <a:p>
            <a:pPr algn="ctr"/>
            <a:r>
              <a:rPr lang="en-US" dirty="0" smtClean="0"/>
              <a:t>Evaluating Activities: </a:t>
            </a:r>
            <a:br>
              <a:rPr lang="en-US" dirty="0" smtClean="0"/>
            </a:br>
            <a:r>
              <a:rPr lang="en-US" dirty="0" smtClean="0"/>
              <a:t>Recommended Actions</a:t>
            </a:r>
            <a:endParaRPr lang="en-US" dirty="0"/>
          </a:p>
        </p:txBody>
      </p:sp>
      <p:sp>
        <p:nvSpPr>
          <p:cNvPr id="3" name="Content Placeholder 2"/>
          <p:cNvSpPr>
            <a:spLocks noGrp="1"/>
          </p:cNvSpPr>
          <p:nvPr>
            <p:ph idx="1"/>
          </p:nvPr>
        </p:nvSpPr>
        <p:spPr>
          <a:xfrm>
            <a:off x="457200" y="1371600"/>
            <a:ext cx="8229600" cy="4876800"/>
          </a:xfrm>
        </p:spPr>
        <p:txBody>
          <a:bodyPr>
            <a:normAutofit/>
          </a:bodyPr>
          <a:lstStyle/>
          <a:p>
            <a:pPr lvl="0"/>
            <a:r>
              <a:rPr lang="en-US" dirty="0" smtClean="0"/>
              <a:t>Determine the extent to which unit objectives are reflected in unit activities, with the aim of assuring that all objectives can be met through those activities</a:t>
            </a:r>
          </a:p>
          <a:p>
            <a:pPr lvl="0"/>
            <a:r>
              <a:rPr lang="en-US" dirty="0" smtClean="0"/>
              <a:t>Review and analyze coherence and inter-relatedness of unit activities in order to assure the most efficient use of resources</a:t>
            </a:r>
          </a:p>
          <a:p>
            <a:pPr lvl="0"/>
            <a:r>
              <a:rPr lang="en-US" dirty="0" smtClean="0"/>
              <a:t>Identify resources that are necessary to support activities aimed at realizing all unit objectives and make sure those resources are available</a:t>
            </a:r>
          </a:p>
          <a:p>
            <a:pPr lvl="1"/>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8534400" cy="2209800"/>
          </a:xfrm>
        </p:spPr>
        <p:txBody>
          <a:bodyPr>
            <a:noAutofit/>
          </a:bodyPr>
          <a:lstStyle/>
          <a:p>
            <a:pPr algn="r"/>
            <a:r>
              <a:rPr lang="en-US" sz="4400" dirty="0" smtClean="0"/>
              <a:t>Step III: Measuring Outcomes:</a:t>
            </a:r>
            <a:endParaRPr lang="en-US" sz="4400" dirty="0"/>
          </a:p>
        </p:txBody>
      </p:sp>
      <p:sp>
        <p:nvSpPr>
          <p:cNvPr id="5" name="Text Placeholder 4"/>
          <p:cNvSpPr>
            <a:spLocks noGrp="1"/>
          </p:cNvSpPr>
          <p:nvPr>
            <p:ph type="body" idx="1"/>
          </p:nvPr>
        </p:nvSpPr>
        <p:spPr>
          <a:xfrm>
            <a:off x="3200400" y="3505200"/>
            <a:ext cx="5715000" cy="1454888"/>
          </a:xfrm>
        </p:spPr>
        <p:txBody>
          <a:bodyPr>
            <a:normAutofit fontScale="92500"/>
          </a:bodyPr>
          <a:lstStyle/>
          <a:p>
            <a:pPr algn="r"/>
            <a:r>
              <a:rPr lang="en-US" sz="3600" dirty="0" smtClean="0"/>
              <a:t>“How successfully are you </a:t>
            </a:r>
            <a:r>
              <a:rPr lang="en-US" sz="3600" u="sng" dirty="0" smtClean="0"/>
              <a:t>meeting</a:t>
            </a:r>
            <a:r>
              <a:rPr lang="en-US" sz="3600" dirty="0" smtClean="0"/>
              <a:t> your objectives?”</a:t>
            </a:r>
            <a:endParaRPr lang="en-US"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fontScale="90000"/>
          </a:bodyPr>
          <a:lstStyle/>
          <a:p>
            <a:pPr algn="ctr"/>
            <a:r>
              <a:rPr lang="en-US" dirty="0" smtClean="0"/>
              <a:t>What is the Purpose of This Step?</a:t>
            </a:r>
            <a:endParaRPr lang="en-US" dirty="0"/>
          </a:p>
        </p:txBody>
      </p:sp>
      <p:sp>
        <p:nvSpPr>
          <p:cNvPr id="3" name="Content Placeholder 2"/>
          <p:cNvSpPr>
            <a:spLocks noGrp="1"/>
          </p:cNvSpPr>
          <p:nvPr>
            <p:ph idx="1"/>
          </p:nvPr>
        </p:nvSpPr>
        <p:spPr>
          <a:xfrm>
            <a:off x="457200" y="1828800"/>
            <a:ext cx="8229600" cy="4419600"/>
          </a:xfrm>
        </p:spPr>
        <p:txBody>
          <a:bodyPr>
            <a:normAutofit lnSpcReduction="10000"/>
          </a:bodyPr>
          <a:lstStyle/>
          <a:p>
            <a:r>
              <a:rPr lang="en-US" dirty="0" smtClean="0"/>
              <a:t>To collect data that clearly demonstrate whether or not the unit is meeting its objectives</a:t>
            </a:r>
          </a:p>
          <a:p>
            <a:r>
              <a:rPr lang="en-US" dirty="0" smtClean="0"/>
              <a:t>Requires </a:t>
            </a:r>
            <a:r>
              <a:rPr lang="en-US" i="1" dirty="0" smtClean="0"/>
              <a:t>a priori</a:t>
            </a:r>
            <a:r>
              <a:rPr lang="en-US" dirty="0" smtClean="0"/>
              <a:t> identification of appropriate strategies\measures for each objective and statement of </a:t>
            </a:r>
            <a:r>
              <a:rPr lang="en-US" u="sng" dirty="0" smtClean="0"/>
              <a:t>expected outcome</a:t>
            </a:r>
            <a:r>
              <a:rPr lang="en-US" dirty="0" smtClean="0"/>
              <a:t> (i.e., what is the unit aiming for?)</a:t>
            </a:r>
          </a:p>
          <a:p>
            <a:pPr lvl="1"/>
            <a:r>
              <a:rPr lang="en-US" dirty="0" smtClean="0"/>
              <a:t>Utilization of services/programs (i.e., quantity)</a:t>
            </a:r>
          </a:p>
          <a:p>
            <a:pPr lvl="1"/>
            <a:r>
              <a:rPr lang="en-US" dirty="0" smtClean="0"/>
              <a:t>Performance measures (i.e., quality)</a:t>
            </a:r>
          </a:p>
          <a:p>
            <a:pPr lvl="1"/>
            <a:r>
              <a:rPr lang="en-US" dirty="0" smtClean="0"/>
              <a:t>Satisfaction surveys</a:t>
            </a:r>
          </a:p>
          <a:p>
            <a:pPr lvl="1"/>
            <a:r>
              <a:rPr lang="en-US" dirty="0" smtClean="0"/>
              <a:t>Comparisons with other units (i.e., benchmarking)</a:t>
            </a:r>
          </a:p>
          <a:p>
            <a:pPr lvl="1"/>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066800"/>
          </a:xfrm>
        </p:spPr>
        <p:txBody>
          <a:bodyPr>
            <a:normAutofit fontScale="90000"/>
          </a:bodyPr>
          <a:lstStyle/>
          <a:p>
            <a:pPr algn="ctr"/>
            <a:r>
              <a:rPr lang="en-US" dirty="0" smtClean="0"/>
              <a:t>Measuring Outcomes: </a:t>
            </a:r>
            <a:br>
              <a:rPr lang="en-US" dirty="0" smtClean="0"/>
            </a:br>
            <a:r>
              <a:rPr lang="en-US" dirty="0" smtClean="0"/>
              <a:t>Recommended Actions</a:t>
            </a:r>
            <a:endParaRPr lang="en-US" dirty="0"/>
          </a:p>
        </p:txBody>
      </p:sp>
      <p:sp>
        <p:nvSpPr>
          <p:cNvPr id="3" name="Content Placeholder 2"/>
          <p:cNvSpPr>
            <a:spLocks noGrp="1"/>
          </p:cNvSpPr>
          <p:nvPr>
            <p:ph idx="1"/>
          </p:nvPr>
        </p:nvSpPr>
        <p:spPr>
          <a:xfrm>
            <a:off x="457200" y="1524000"/>
            <a:ext cx="8229600" cy="4648200"/>
          </a:xfrm>
        </p:spPr>
        <p:txBody>
          <a:bodyPr>
            <a:normAutofit fontScale="70000" lnSpcReduction="20000"/>
          </a:bodyPr>
          <a:lstStyle/>
          <a:p>
            <a:pPr lvl="0"/>
            <a:r>
              <a:rPr lang="en-US" dirty="0" smtClean="0"/>
              <a:t>Develop a detailed action plan linking objectives to outcomes, specifying strategies/actions intended to accomplish each objective and, for each action, a timeline, person/persons responsible, resources required, measures to be used, expected outcomes, and actual outcomes once assessments have been conducted</a:t>
            </a:r>
          </a:p>
          <a:p>
            <a:pPr lvl="0"/>
            <a:r>
              <a:rPr lang="en-US" dirty="0" smtClean="0"/>
              <a:t>Use a wide variety of information sources, including existing data as much as possible</a:t>
            </a:r>
          </a:p>
          <a:p>
            <a:pPr lvl="0"/>
            <a:r>
              <a:rPr lang="en-US" dirty="0" smtClean="0"/>
              <a:t>Develop and administer satisfaction surveys to internal and external constituent groups</a:t>
            </a:r>
          </a:p>
          <a:p>
            <a:pPr lvl="0"/>
            <a:r>
              <a:rPr lang="en-US" dirty="0" smtClean="0"/>
              <a:t>Establish criteria for unit effectiveness through comparisons with information provided by similar units at other institutions or other relevant sources (e.g., certification agencies, national organizations)</a:t>
            </a:r>
          </a:p>
          <a:p>
            <a:pPr lvl="0"/>
            <a:r>
              <a:rPr lang="en-US" dirty="0" smtClean="0"/>
              <a:t>Units whose functions are evaluated through SUNY-wide measures (e.g., the Student Opinion Survey, the National Survey of Student Engagement) should include these measures as performance indicators in their assessment plan</a:t>
            </a:r>
          </a:p>
          <a:p>
            <a:pPr lvl="1"/>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066800"/>
          </a:xfrm>
        </p:spPr>
        <p:txBody>
          <a:bodyPr>
            <a:normAutofit/>
          </a:bodyPr>
          <a:lstStyle/>
          <a:p>
            <a:pPr algn="ctr"/>
            <a:r>
              <a:rPr lang="en-US" dirty="0" smtClean="0"/>
              <a:t>Examples: TV Services</a:t>
            </a:r>
            <a:endParaRPr lang="en-US" dirty="0"/>
          </a:p>
        </p:txBody>
      </p:sp>
      <p:sp>
        <p:nvSpPr>
          <p:cNvPr id="2" name="Content Placeholder 1"/>
          <p:cNvSpPr>
            <a:spLocks noGrp="1"/>
          </p:cNvSpPr>
          <p:nvPr>
            <p:ph idx="1"/>
          </p:nvPr>
        </p:nvSpPr>
        <p:spPr>
          <a:xfrm>
            <a:off x="533400" y="1143000"/>
            <a:ext cx="8382000" cy="5257800"/>
          </a:xfrm>
        </p:spPr>
        <p:txBody>
          <a:bodyPr>
            <a:normAutofit fontScale="85000" lnSpcReduction="20000"/>
          </a:bodyPr>
          <a:lstStyle/>
          <a:p>
            <a:pPr algn="ctr">
              <a:buNone/>
            </a:pPr>
            <a:r>
              <a:rPr lang="en-US" sz="3200" u="sng" dirty="0" smtClean="0"/>
              <a:t>Goal</a:t>
            </a:r>
            <a:endParaRPr lang="en-US" sz="3200" dirty="0" smtClean="0"/>
          </a:p>
          <a:p>
            <a:pPr algn="ctr">
              <a:buNone/>
            </a:pPr>
            <a:r>
              <a:rPr lang="en-US" b="1" dirty="0" smtClean="0"/>
              <a:t>	</a:t>
            </a:r>
            <a:r>
              <a:rPr lang="en-US" dirty="0" smtClean="0"/>
              <a:t>To provide high quality and comprehensive television broadcasting experiences to our student staff members and interns.</a:t>
            </a:r>
          </a:p>
          <a:p>
            <a:pPr>
              <a:buNone/>
            </a:pPr>
            <a:endParaRPr lang="en-US" sz="2400" dirty="0" smtClean="0"/>
          </a:p>
          <a:p>
            <a:pPr algn="ctr">
              <a:buNone/>
            </a:pPr>
            <a:r>
              <a:rPr lang="en-US" sz="2800" u="sng" dirty="0" smtClean="0"/>
              <a:t>Objectives and Measures</a:t>
            </a:r>
            <a:endParaRPr lang="en-US" sz="2800" dirty="0" smtClean="0"/>
          </a:p>
          <a:p>
            <a:pPr marL="624078" indent="-514350">
              <a:buFont typeface="+mj-lt"/>
              <a:buAutoNum type="arabicPeriod"/>
            </a:pPr>
            <a:r>
              <a:rPr lang="en-US" sz="2400" dirty="0" smtClean="0"/>
              <a:t>To expand our formal internship program.</a:t>
            </a:r>
          </a:p>
          <a:p>
            <a:pPr marL="1181862" lvl="2" indent="-514350"/>
            <a:r>
              <a:rPr lang="en-US" sz="2000" dirty="0" smtClean="0"/>
              <a:t>Number of students enrolled in internships</a:t>
            </a:r>
          </a:p>
          <a:p>
            <a:pPr marL="624078" indent="-514350">
              <a:buFont typeface="+mj-lt"/>
              <a:buAutoNum type="arabicPeriod"/>
            </a:pPr>
            <a:r>
              <a:rPr lang="en-US" sz="2400" dirty="0" smtClean="0"/>
              <a:t>To enhance technical aspects of the program’s facilities.</a:t>
            </a:r>
          </a:p>
          <a:p>
            <a:pPr marL="1181862" lvl="2" indent="-514350"/>
            <a:r>
              <a:rPr lang="en-US" sz="2000" dirty="0" smtClean="0"/>
              <a:t>Equipment upgrades that meet standards of benchmark institutions</a:t>
            </a:r>
          </a:p>
          <a:p>
            <a:pPr marL="624078" indent="-514350">
              <a:buFont typeface="+mj-lt"/>
              <a:buAutoNum type="arabicPeriod"/>
            </a:pPr>
            <a:r>
              <a:rPr lang="en-US" sz="2400" dirty="0" smtClean="0"/>
              <a:t>To increase partnerships with academic programs, high schools, and community organizations.</a:t>
            </a:r>
          </a:p>
          <a:p>
            <a:pPr marL="1181862" lvl="2" indent="-514350"/>
            <a:r>
              <a:rPr lang="en-US" sz="2000" dirty="0" smtClean="0"/>
              <a:t>Number of academic programs with co-curricular requirements </a:t>
            </a:r>
          </a:p>
          <a:p>
            <a:pPr marL="624078" indent="-514350">
              <a:buFont typeface="+mj-lt"/>
              <a:buAutoNum type="arabicPeriod"/>
            </a:pPr>
            <a:r>
              <a:rPr lang="en-US" sz="2400" dirty="0" smtClean="0"/>
              <a:t>To establish minimal competencies for each of the program’s student learning outcomes.</a:t>
            </a:r>
          </a:p>
          <a:p>
            <a:pPr marL="1181862" lvl="2" indent="-514350"/>
            <a:r>
              <a:rPr lang="en-US" sz="2000" dirty="0" smtClean="0"/>
              <a:t>Percentage of students who meet minimal competency levels</a:t>
            </a:r>
          </a:p>
          <a:p>
            <a:pPr marL="624078" indent="-514350">
              <a:buFont typeface="+mj-lt"/>
              <a:buAutoNum type="arabicPeriod"/>
            </a:pPr>
            <a:endParaRPr lang="en-US" sz="2400" dirty="0" smtClean="0"/>
          </a:p>
          <a:p>
            <a:pPr marL="624078" indent="-514350">
              <a:buFont typeface="+mj-lt"/>
              <a:buAutoNum type="arabicPeriod"/>
            </a:pPr>
            <a:endParaRPr lang="en-US" sz="2400" dirty="0" smtClean="0"/>
          </a:p>
          <a:p>
            <a:pPr>
              <a:buNone/>
            </a:pPr>
            <a:endParaRPr lang="en-US" sz="2400" dirty="0" smtClean="0"/>
          </a:p>
          <a:p>
            <a:pPr lvl="1"/>
            <a:endParaRPr lang="en-US" sz="2400" dirty="0" smtClean="0"/>
          </a:p>
          <a:p>
            <a:pPr lvl="1"/>
            <a:endParaRPr lang="en-US" sz="2400" dirty="0" smtClean="0"/>
          </a:p>
          <a:p>
            <a:pPr>
              <a:buNone/>
            </a:pPr>
            <a:endParaRPr lang="en-US" sz="28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1066800"/>
          </a:xfrm>
        </p:spPr>
        <p:txBody>
          <a:bodyPr>
            <a:noAutofit/>
          </a:bodyPr>
          <a:lstStyle/>
          <a:p>
            <a:pPr algn="ctr" fontAlgn="auto">
              <a:spcAft>
                <a:spcPts val="0"/>
              </a:spcAft>
              <a:defRPr/>
            </a:pPr>
            <a:r>
              <a:rPr lang="en-US" dirty="0" smtClean="0"/>
              <a:t>Background</a:t>
            </a:r>
            <a:endParaRPr lang="en-US" dirty="0"/>
          </a:p>
        </p:txBody>
      </p:sp>
      <p:sp>
        <p:nvSpPr>
          <p:cNvPr id="14338" name="Content Placeholder 4"/>
          <p:cNvSpPr>
            <a:spLocks noGrp="1"/>
          </p:cNvSpPr>
          <p:nvPr>
            <p:ph idx="1"/>
          </p:nvPr>
        </p:nvSpPr>
        <p:spPr>
          <a:xfrm>
            <a:off x="609600" y="1295400"/>
            <a:ext cx="8305800" cy="5562600"/>
          </a:xfrm>
        </p:spPr>
        <p:txBody>
          <a:bodyPr>
            <a:normAutofit/>
          </a:bodyPr>
          <a:lstStyle/>
          <a:p>
            <a:pPr lvl="0"/>
            <a:r>
              <a:rPr lang="en-US" sz="2400" dirty="0" smtClean="0"/>
              <a:t>Development of </a:t>
            </a:r>
            <a:r>
              <a:rPr lang="en-US" sz="2400" i="1" dirty="0" smtClean="0"/>
              <a:t>College’s Action Plan for Planning and Assessment</a:t>
            </a:r>
            <a:r>
              <a:rPr lang="en-US" sz="2400" dirty="0" smtClean="0"/>
              <a:t> (Spring 2008)</a:t>
            </a:r>
          </a:p>
          <a:p>
            <a:pPr lvl="1"/>
            <a:r>
              <a:rPr lang="en-US" sz="2200" dirty="0" smtClean="0"/>
              <a:t>Endorsement by College Senate (12/2008)</a:t>
            </a:r>
          </a:p>
          <a:p>
            <a:pPr lvl="1"/>
            <a:r>
              <a:rPr lang="en-US" sz="2200" dirty="0" smtClean="0"/>
              <a:t>Approval by President’s Cabinet (Spring 2009)</a:t>
            </a:r>
          </a:p>
          <a:p>
            <a:pPr lvl="0"/>
            <a:r>
              <a:rPr lang="en-US" sz="2400" dirty="0" smtClean="0"/>
              <a:t>Formation of Institutional Assessment Committee (IAC) (Spring 2009)</a:t>
            </a:r>
          </a:p>
          <a:p>
            <a:pPr lvl="0"/>
            <a:r>
              <a:rPr lang="en-US" sz="2400" dirty="0" smtClean="0"/>
              <a:t>Development of assessment guidelines by IAC and approval by President’s Cabinet (11/2009)</a:t>
            </a:r>
          </a:p>
          <a:p>
            <a:pPr lvl="0"/>
            <a:r>
              <a:rPr lang="en-US" sz="2400" dirty="0" smtClean="0"/>
              <a:t>Distribution of guidelines in 12/2009, with </a:t>
            </a:r>
            <a:r>
              <a:rPr lang="en-US" sz="2400" dirty="0" smtClean="0"/>
              <a:t>first plans due June 1, 2010</a:t>
            </a:r>
          </a:p>
          <a:p>
            <a:pPr lvl="0"/>
            <a:r>
              <a:rPr lang="en-US" sz="2400" dirty="0" smtClean="0"/>
              <a:t>Revision of guidelines by IAC in June 2011</a:t>
            </a:r>
          </a:p>
          <a:p>
            <a:pPr lvl="0"/>
            <a:r>
              <a:rPr lang="en-US" sz="2400" dirty="0" smtClean="0"/>
              <a:t>Submission of first assessment reports in June 2011</a:t>
            </a:r>
          </a:p>
          <a:p>
            <a:pPr lvl="0"/>
            <a:endParaRPr lang="en-US" b="1" dirty="0" smtClean="0">
              <a:solidFill>
                <a:srgbClr val="FF0000"/>
              </a:solidFill>
            </a:endParaRPr>
          </a:p>
          <a:p>
            <a:endParaRPr lang="en-US" dirty="0" smtClean="0"/>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8534400" cy="2209800"/>
          </a:xfrm>
        </p:spPr>
        <p:txBody>
          <a:bodyPr>
            <a:noAutofit/>
          </a:bodyPr>
          <a:lstStyle/>
          <a:p>
            <a:pPr algn="r"/>
            <a:r>
              <a:rPr lang="en-US" sz="4400" dirty="0" smtClean="0"/>
              <a:t>Step IV: Using Outcomes to Plan:</a:t>
            </a:r>
            <a:endParaRPr lang="en-US" sz="4400" dirty="0"/>
          </a:p>
        </p:txBody>
      </p:sp>
      <p:sp>
        <p:nvSpPr>
          <p:cNvPr id="5" name="Text Placeholder 4"/>
          <p:cNvSpPr>
            <a:spLocks noGrp="1"/>
          </p:cNvSpPr>
          <p:nvPr>
            <p:ph type="body" idx="1"/>
          </p:nvPr>
        </p:nvSpPr>
        <p:spPr>
          <a:xfrm>
            <a:off x="3200400" y="3505200"/>
            <a:ext cx="5715000" cy="1454888"/>
          </a:xfrm>
        </p:spPr>
        <p:txBody>
          <a:bodyPr>
            <a:normAutofit/>
          </a:bodyPr>
          <a:lstStyle/>
          <a:p>
            <a:pPr algn="r"/>
            <a:r>
              <a:rPr lang="en-US" sz="3600" dirty="0" smtClean="0"/>
              <a:t>“How can you </a:t>
            </a:r>
            <a:r>
              <a:rPr lang="en-US" sz="3600" u="sng" dirty="0" smtClean="0"/>
              <a:t>improve</a:t>
            </a:r>
            <a:r>
              <a:rPr lang="en-US" sz="3600" dirty="0" smtClean="0"/>
              <a:t> what you’re doing?”</a:t>
            </a:r>
            <a:endParaRPr lang="en-US" sz="3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066800"/>
          </a:xfrm>
        </p:spPr>
        <p:txBody>
          <a:bodyPr>
            <a:normAutofit fontScale="90000"/>
          </a:bodyPr>
          <a:lstStyle/>
          <a:p>
            <a:pPr algn="ctr"/>
            <a:r>
              <a:rPr lang="en-US" dirty="0" smtClean="0"/>
              <a:t>What is the Purpose of This Step?</a:t>
            </a:r>
            <a:endParaRPr lang="en-US" dirty="0"/>
          </a:p>
        </p:txBody>
      </p:sp>
      <p:sp>
        <p:nvSpPr>
          <p:cNvPr id="3" name="Content Placeholder 2"/>
          <p:cNvSpPr>
            <a:spLocks noGrp="1"/>
          </p:cNvSpPr>
          <p:nvPr>
            <p:ph idx="1"/>
          </p:nvPr>
        </p:nvSpPr>
        <p:spPr>
          <a:xfrm>
            <a:off x="457200" y="1905000"/>
            <a:ext cx="8229600" cy="4325112"/>
          </a:xfrm>
        </p:spPr>
        <p:txBody>
          <a:bodyPr/>
          <a:lstStyle/>
          <a:p>
            <a:r>
              <a:rPr lang="en-US" dirty="0" smtClean="0"/>
              <a:t>To feed back the information obtained from the outcomes assessment into the unit’s objectives and activities</a:t>
            </a:r>
          </a:p>
          <a:p>
            <a:r>
              <a:rPr lang="en-US" dirty="0" smtClean="0"/>
              <a:t>Will lead to the continuation of successful practices and to the discontinuation\revision of unsuccessful practices</a:t>
            </a:r>
          </a:p>
          <a:p>
            <a:r>
              <a:rPr lang="en-US" dirty="0" smtClean="0"/>
              <a:t>May also lead to new objectives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pPr algn="ctr"/>
            <a:r>
              <a:rPr lang="en-US" dirty="0" smtClean="0"/>
              <a:t>Using Outcomes to Plan: Recommended Actions</a:t>
            </a:r>
            <a:endParaRPr lang="en-US" dirty="0"/>
          </a:p>
        </p:txBody>
      </p:sp>
      <p:sp>
        <p:nvSpPr>
          <p:cNvPr id="3" name="Content Placeholder 2"/>
          <p:cNvSpPr>
            <a:spLocks noGrp="1"/>
          </p:cNvSpPr>
          <p:nvPr>
            <p:ph idx="1"/>
          </p:nvPr>
        </p:nvSpPr>
        <p:spPr>
          <a:xfrm>
            <a:off x="457200" y="1828800"/>
            <a:ext cx="8229600" cy="4325112"/>
          </a:xfrm>
        </p:spPr>
        <p:txBody>
          <a:bodyPr>
            <a:normAutofit fontScale="85000" lnSpcReduction="20000"/>
          </a:bodyPr>
          <a:lstStyle/>
          <a:p>
            <a:pPr lvl="0"/>
            <a:r>
              <a:rPr lang="en-US" dirty="0" smtClean="0"/>
              <a:t>Reach overall conclusions regarding unit effectiveness, based on comparisons between expected and actual outcomes and with special consideration given to the different constituent groups served by the unit</a:t>
            </a:r>
          </a:p>
          <a:p>
            <a:pPr lvl="0"/>
            <a:r>
              <a:rPr lang="en-US" dirty="0" smtClean="0"/>
              <a:t>Identify major strengths and weaknesses of unit operations revealed through assessment</a:t>
            </a:r>
          </a:p>
          <a:p>
            <a:pPr lvl="0"/>
            <a:r>
              <a:rPr lang="en-US" dirty="0" smtClean="0"/>
              <a:t>Make major recommendations for changes in unit activities based on assessment outcomes</a:t>
            </a:r>
          </a:p>
          <a:p>
            <a:pPr lvl="0"/>
            <a:r>
              <a:rPr lang="en-US" dirty="0" smtClean="0"/>
              <a:t>Analyze relationship between available resources and unit/program success</a:t>
            </a:r>
          </a:p>
          <a:p>
            <a:r>
              <a:rPr lang="en-US" dirty="0" smtClean="0"/>
              <a:t>Revise objectives and identify new outcome measures as appropriate for next assessment round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04800"/>
            <a:ext cx="8534400" cy="2209800"/>
          </a:xfrm>
        </p:spPr>
        <p:txBody>
          <a:bodyPr>
            <a:noAutofit/>
          </a:bodyPr>
          <a:lstStyle/>
          <a:p>
            <a:pPr algn="ctr" fontAlgn="auto">
              <a:spcAft>
                <a:spcPts val="0"/>
              </a:spcAft>
              <a:defRPr/>
            </a:pPr>
            <a:r>
              <a:rPr lang="en-US" sz="4400" dirty="0" smtClean="0"/>
              <a:t>Linking Goals and Objectives to Outcomes</a:t>
            </a:r>
            <a:endParaRPr lang="en-US" sz="4400" dirty="0"/>
          </a:p>
        </p:txBody>
      </p:sp>
      <p:sp>
        <p:nvSpPr>
          <p:cNvPr id="13315" name="Text Placeholder 4"/>
          <p:cNvSpPr>
            <a:spLocks noGrp="1"/>
          </p:cNvSpPr>
          <p:nvPr>
            <p:ph type="body" idx="1"/>
          </p:nvPr>
        </p:nvSpPr>
        <p:spPr>
          <a:xfrm>
            <a:off x="3810000" y="2971800"/>
            <a:ext cx="5715000" cy="1454150"/>
          </a:xfrm>
        </p:spPr>
        <p:txBody>
          <a:bodyPr/>
          <a:lstStyle/>
          <a:p>
            <a:r>
              <a:rPr lang="en-US" sz="3600" dirty="0" smtClean="0"/>
              <a:t>The Action Plan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4"/>
          <p:cNvSpPr>
            <a:spLocks noGrp="1"/>
          </p:cNvSpPr>
          <p:nvPr>
            <p:ph idx="1"/>
          </p:nvPr>
        </p:nvSpPr>
        <p:spPr/>
        <p:txBody>
          <a:bodyPr/>
          <a:lstStyle/>
          <a:p>
            <a:r>
              <a:rPr lang="en-US" dirty="0" smtClean="0"/>
              <a:t>Goals and Objectives for Unit</a:t>
            </a:r>
          </a:p>
          <a:p>
            <a:r>
              <a:rPr lang="en-US" dirty="0" smtClean="0"/>
              <a:t>Strategies or Actions Intended to Accomplish Goals and Objectives</a:t>
            </a:r>
          </a:p>
          <a:p>
            <a:r>
              <a:rPr lang="en-US" dirty="0" smtClean="0"/>
              <a:t>For Each Action:</a:t>
            </a:r>
          </a:p>
          <a:p>
            <a:pPr lvl="1"/>
            <a:r>
              <a:rPr lang="en-US" dirty="0" smtClean="0"/>
              <a:t>Timeline</a:t>
            </a:r>
          </a:p>
          <a:p>
            <a:pPr lvl="1"/>
            <a:r>
              <a:rPr lang="en-US" dirty="0" smtClean="0"/>
              <a:t>Person/Persons Responsible</a:t>
            </a:r>
          </a:p>
          <a:p>
            <a:pPr lvl="1"/>
            <a:r>
              <a:rPr lang="en-US" dirty="0" smtClean="0"/>
              <a:t>Resources Required</a:t>
            </a:r>
          </a:p>
          <a:p>
            <a:pPr lvl="1"/>
            <a:r>
              <a:rPr lang="en-US" dirty="0" smtClean="0"/>
              <a:t>Expected Outcomes</a:t>
            </a:r>
          </a:p>
          <a:p>
            <a:pPr lvl="1"/>
            <a:r>
              <a:rPr lang="en-US" dirty="0" smtClean="0"/>
              <a:t>Actual Outcomes (Once Actions are Complete)</a:t>
            </a:r>
          </a:p>
          <a:p>
            <a:endParaRPr lang="en-US" dirty="0" smtClean="0"/>
          </a:p>
        </p:txBody>
      </p:sp>
      <p:sp>
        <p:nvSpPr>
          <p:cNvPr id="4" name="Title 3"/>
          <p:cNvSpPr>
            <a:spLocks noGrp="1"/>
          </p:cNvSpPr>
          <p:nvPr>
            <p:ph type="title"/>
          </p:nvPr>
        </p:nvSpPr>
        <p:spPr/>
        <p:txBody>
          <a:bodyPr>
            <a:noAutofit/>
          </a:bodyPr>
          <a:lstStyle/>
          <a:p>
            <a:pPr algn="ctr" fontAlgn="auto">
              <a:spcAft>
                <a:spcPts val="0"/>
              </a:spcAft>
              <a:defRPr/>
            </a:pPr>
            <a:r>
              <a:rPr lang="en-US" dirty="0" smtClean="0"/>
              <a:t>Essential Components of </a:t>
            </a:r>
            <a:br>
              <a:rPr lang="en-US" dirty="0" smtClean="0"/>
            </a:br>
            <a:r>
              <a:rPr lang="en-US" dirty="0" smtClean="0"/>
              <a:t>Action Plan</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371600"/>
          <a:ext cx="8381999" cy="4648200"/>
        </p:xfrm>
        <a:graphic>
          <a:graphicData uri="http://schemas.openxmlformats.org/drawingml/2006/table">
            <a:tbl>
              <a:tblPr firstRow="1" bandRow="1">
                <a:tableStyleId>{5C22544A-7EE6-4342-B048-85BDC9FD1C3A}</a:tableStyleId>
              </a:tblPr>
              <a:tblGrid>
                <a:gridCol w="1328057"/>
                <a:gridCol w="1567542"/>
                <a:gridCol w="990600"/>
                <a:gridCol w="968829"/>
                <a:gridCol w="859971"/>
                <a:gridCol w="1752600"/>
                <a:gridCol w="914400"/>
              </a:tblGrid>
              <a:tr h="647171">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Objective</a:t>
                      </a:r>
                      <a:endParaRPr lang="en-US" sz="1000" dirty="0">
                        <a:latin typeface="Calibri"/>
                        <a:ea typeface="Calibri"/>
                        <a:cs typeface="Times New Roman"/>
                      </a:endParaRPr>
                    </a:p>
                  </a:txBody>
                  <a:tcPr marL="73025" marR="73025" marT="0" marB="0"/>
                </a:tc>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Actions/Strategies</a:t>
                      </a:r>
                      <a:endParaRPr lang="en-US" sz="1000" dirty="0">
                        <a:latin typeface="Calibri"/>
                        <a:ea typeface="Calibri"/>
                        <a:cs typeface="Times New Roman"/>
                      </a:endParaRPr>
                    </a:p>
                  </a:txBody>
                  <a:tcPr marL="73025" marR="73025" marT="0" marB="0"/>
                </a:tc>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Target </a:t>
                      </a: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Completion </a:t>
                      </a: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Date</a:t>
                      </a:r>
                      <a:endParaRPr lang="en-US" sz="1000" dirty="0">
                        <a:latin typeface="Calibri"/>
                        <a:ea typeface="Calibri"/>
                        <a:cs typeface="Times New Roman"/>
                      </a:endParaRPr>
                    </a:p>
                  </a:txBody>
                  <a:tcPr marL="73025" marR="73025" marT="0" marB="0"/>
                </a:tc>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Resources Required</a:t>
                      </a:r>
                      <a:endParaRPr lang="en-US" sz="1000" dirty="0">
                        <a:latin typeface="Calibri"/>
                        <a:ea typeface="Calibri"/>
                        <a:cs typeface="Times New Roman"/>
                      </a:endParaRPr>
                    </a:p>
                  </a:txBody>
                  <a:tcPr marL="73025" marR="73025" marT="0" marB="0"/>
                </a:tc>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Person(s) Responsible</a:t>
                      </a:r>
                      <a:endParaRPr lang="en-US" sz="1000" dirty="0">
                        <a:latin typeface="Calibri"/>
                        <a:ea typeface="Calibri"/>
                        <a:cs typeface="Times New Roman"/>
                      </a:endParaRPr>
                    </a:p>
                  </a:txBody>
                  <a:tcPr marL="73025" marR="73025" marT="0" marB="0"/>
                </a:tc>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Expected Outcome</a:t>
                      </a:r>
                      <a:endParaRPr lang="en-US" sz="1000" dirty="0">
                        <a:latin typeface="Calibri"/>
                        <a:ea typeface="Calibri"/>
                        <a:cs typeface="Times New Roman"/>
                      </a:endParaRPr>
                    </a:p>
                  </a:txBody>
                  <a:tcPr marL="73025" marR="73025" marT="0" marB="0"/>
                </a:tc>
                <a:tc>
                  <a:txBody>
                    <a:bodyPr/>
                    <a:lstStyle/>
                    <a:p>
                      <a:pPr marL="0" marR="0" algn="ctr">
                        <a:spcBef>
                          <a:spcPts val="0"/>
                        </a:spcBef>
                        <a:spcAft>
                          <a:spcPts val="0"/>
                        </a:spcAft>
                      </a:pPr>
                      <a:endParaRPr lang="en-US" sz="1000" dirty="0">
                        <a:latin typeface="Calibri"/>
                        <a:ea typeface="Calibri"/>
                        <a:cs typeface="Times New Roman"/>
                      </a:endParaRPr>
                    </a:p>
                    <a:p>
                      <a:pPr marL="0" marR="0" algn="ctr">
                        <a:spcBef>
                          <a:spcPts val="0"/>
                        </a:spcBef>
                        <a:spcAft>
                          <a:spcPts val="0"/>
                        </a:spcAft>
                      </a:pPr>
                      <a:r>
                        <a:rPr lang="en-US" sz="1000" b="1" dirty="0">
                          <a:latin typeface="Calibri"/>
                          <a:ea typeface="Calibri"/>
                          <a:cs typeface="Times New Roman"/>
                        </a:rPr>
                        <a:t>Actual Outcome</a:t>
                      </a:r>
                      <a:endParaRPr lang="en-US" sz="1000" dirty="0">
                        <a:latin typeface="Calibri"/>
                        <a:ea typeface="Calibri"/>
                        <a:cs typeface="Times New Roman"/>
                      </a:endParaRPr>
                    </a:p>
                  </a:txBody>
                  <a:tcPr marL="73025" marR="73025" marT="0" marB="0"/>
                </a:tc>
              </a:tr>
              <a:tr h="1941513">
                <a:tc>
                  <a:txBody>
                    <a:bodyPr/>
                    <a:lstStyle/>
                    <a:p>
                      <a:pPr marL="342900" marR="0" lvl="0" indent="-342900">
                        <a:spcBef>
                          <a:spcPts val="0"/>
                        </a:spcBef>
                        <a:spcAft>
                          <a:spcPts val="0"/>
                        </a:spcAft>
                        <a:buFont typeface="+mj-lt"/>
                        <a:buAutoNum type="arabicPeriod"/>
                      </a:pPr>
                      <a:r>
                        <a:rPr lang="en-US" sz="900" dirty="0">
                          <a:latin typeface="Calibri" pitchFamily="34" charset="0"/>
                          <a:ea typeface="Calibri"/>
                          <a:cs typeface="Times New Roman"/>
                        </a:rPr>
                        <a:t>Develop and implement a strong foundation of IT infrastructure and sound fiscal planning.</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Build life-cycle replacement funding into planning at every level of investment in IT</a:t>
                      </a:r>
                      <a:r>
                        <a:rPr lang="en-US" sz="900" dirty="0" smtClean="0">
                          <a:latin typeface="Calibri" pitchFamily="34" charset="0"/>
                          <a:ea typeface="Calibri"/>
                          <a:cs typeface="Times New Roman"/>
                        </a:rPr>
                        <a:t>.</a:t>
                      </a: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Budget standard amount each year per FTE to support replacement of faculty/staff desktop computers.</a:t>
                      </a:r>
                    </a:p>
                  </a:txBody>
                  <a:tcPr marL="73025" marR="73025" marT="0" marB="0"/>
                </a:tc>
                <a:tc>
                  <a:txBody>
                    <a:bodyPr/>
                    <a:lstStyle/>
                    <a:p>
                      <a:pPr marL="342900" marR="0" lvl="0" indent="-342900">
                        <a:spcBef>
                          <a:spcPts val="0"/>
                        </a:spcBef>
                        <a:spcAft>
                          <a:spcPts val="0"/>
                        </a:spcAft>
                        <a:buFont typeface="+mj-lt"/>
                        <a:buAutoNum type="alphaUcPeriod"/>
                      </a:pPr>
                      <a:r>
                        <a:rPr lang="en-US" sz="900" dirty="0" smtClean="0">
                          <a:latin typeface="Calibri" pitchFamily="34" charset="0"/>
                          <a:ea typeface="Calibri"/>
                          <a:cs typeface="Times New Roman"/>
                        </a:rPr>
                        <a:t>01/01/10</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01/01/10</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$150,000 </a:t>
                      </a:r>
                      <a:r>
                        <a:rPr lang="en-US" sz="900" dirty="0" smtClean="0">
                          <a:latin typeface="Calibri" pitchFamily="34" charset="0"/>
                          <a:ea typeface="Calibri"/>
                          <a:cs typeface="Times New Roman"/>
                        </a:rPr>
                        <a:t>annually</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$175,000 annually</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AVPIT, </a:t>
                      </a:r>
                      <a:r>
                        <a:rPr lang="en-US" sz="900" dirty="0" smtClean="0">
                          <a:latin typeface="Calibri" pitchFamily="34" charset="0"/>
                          <a:ea typeface="Calibri"/>
                          <a:cs typeface="Times New Roman"/>
                        </a:rPr>
                        <a:t>VPFM</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AVPIT, VPFM</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20% of all IT replacement needs (except laptops) are funded every 5 </a:t>
                      </a:r>
                      <a:r>
                        <a:rPr lang="en-US" sz="900" dirty="0" smtClean="0">
                          <a:latin typeface="Calibri" pitchFamily="34" charset="0"/>
                          <a:ea typeface="Calibri"/>
                          <a:cs typeface="Times New Roman"/>
                        </a:rPr>
                        <a:t>years</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1/3 of faculty/staff desktops are replaced every 3 years</a:t>
                      </a:r>
                    </a:p>
                  </a:txBody>
                  <a:tcPr marL="73025" marR="73025" marT="0" marB="0"/>
                </a:tc>
                <a:tc>
                  <a:txBody>
                    <a:bodyPr/>
                    <a:lstStyle/>
                    <a:p>
                      <a:pPr marL="228600" marR="0">
                        <a:spcBef>
                          <a:spcPts val="0"/>
                        </a:spcBef>
                        <a:spcAft>
                          <a:spcPts val="0"/>
                        </a:spcAft>
                      </a:pPr>
                      <a:endParaRPr lang="en-US" sz="800" dirty="0">
                        <a:latin typeface="Calibri" pitchFamily="34" charset="0"/>
                        <a:ea typeface="Calibri"/>
                        <a:cs typeface="Times New Roman"/>
                      </a:endParaRPr>
                    </a:p>
                  </a:txBody>
                  <a:tcPr marL="73025" marR="73025" marT="0" marB="0"/>
                </a:tc>
              </a:tr>
              <a:tr h="2059516">
                <a:tc>
                  <a:txBody>
                    <a:bodyPr/>
                    <a:lstStyle/>
                    <a:p>
                      <a:pPr marL="342900" marR="0" lvl="0" indent="-342900">
                        <a:spcBef>
                          <a:spcPts val="0"/>
                        </a:spcBef>
                        <a:spcAft>
                          <a:spcPts val="0"/>
                        </a:spcAft>
                        <a:buFont typeface="+mj-lt"/>
                        <a:buAutoNum type="arabicPeriod" startAt="2"/>
                      </a:pPr>
                      <a:r>
                        <a:rPr lang="en-US" sz="900" dirty="0">
                          <a:latin typeface="Calibri" pitchFamily="34" charset="0"/>
                          <a:ea typeface="Calibri"/>
                          <a:cs typeface="Times New Roman"/>
                        </a:rPr>
                        <a:t>Provide faculty, staff, and students with reliable access to computing, information, and network services, both on- and off-campus.</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Ensure that core production services are available and accessible during scheduled hours of operation</a:t>
                      </a:r>
                      <a:r>
                        <a:rPr lang="en-US" sz="900" dirty="0" smtClean="0">
                          <a:latin typeface="Calibri" pitchFamily="34" charset="0"/>
                          <a:ea typeface="Calibri"/>
                          <a:cs typeface="Times New Roman"/>
                        </a:rPr>
                        <a:t>.</a:t>
                      </a: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Expand student residential network bandwidth</a:t>
                      </a:r>
                      <a:r>
                        <a:rPr lang="en-US" sz="900" dirty="0" smtClean="0">
                          <a:latin typeface="Calibri" pitchFamily="34" charset="0"/>
                          <a:ea typeface="Calibri"/>
                          <a:cs typeface="Times New Roman"/>
                        </a:rPr>
                        <a:t>.</a:t>
                      </a: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Ensure that wireless network is reliable and accessible.</a:t>
                      </a:r>
                    </a:p>
                  </a:txBody>
                  <a:tcPr marL="73025" marR="73025" marT="0" marB="0"/>
                </a:tc>
                <a:tc>
                  <a:txBody>
                    <a:bodyPr/>
                    <a:lstStyle/>
                    <a:p>
                      <a:pPr marL="342900" marR="0" lvl="0" indent="-342900">
                        <a:spcBef>
                          <a:spcPts val="0"/>
                        </a:spcBef>
                        <a:spcAft>
                          <a:spcPts val="0"/>
                        </a:spcAft>
                        <a:buFont typeface="+mj-lt"/>
                        <a:buAutoNum type="alphaUcPeriod"/>
                      </a:pPr>
                      <a:r>
                        <a:rPr lang="en-US" sz="900" dirty="0" smtClean="0">
                          <a:latin typeface="Calibri" pitchFamily="34" charset="0"/>
                          <a:ea typeface="Calibri"/>
                          <a:cs typeface="Times New Roman"/>
                        </a:rPr>
                        <a:t>Ongoing</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smtClean="0">
                          <a:latin typeface="Calibri" pitchFamily="34" charset="0"/>
                          <a:ea typeface="Calibri"/>
                          <a:cs typeface="Times New Roman"/>
                        </a:rPr>
                        <a:t>01/01/10</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10/01/09</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$150,000 </a:t>
                      </a:r>
                      <a:r>
                        <a:rPr lang="en-US" sz="900" dirty="0" smtClean="0">
                          <a:latin typeface="Calibri" pitchFamily="34" charset="0"/>
                          <a:ea typeface="Calibri"/>
                          <a:cs typeface="Times New Roman"/>
                        </a:rPr>
                        <a:t>annually</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a:t>
                      </a:r>
                      <a:r>
                        <a:rPr lang="en-US" sz="900" dirty="0" smtClean="0">
                          <a:latin typeface="Calibri" pitchFamily="34" charset="0"/>
                          <a:ea typeface="Calibri"/>
                          <a:cs typeface="Times New Roman"/>
                        </a:rPr>
                        <a:t>100,000</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$50,000 annually</a:t>
                      </a:r>
                    </a:p>
                  </a:txBody>
                  <a:tcPr marL="73025" marR="73025" marT="0" marB="0"/>
                </a:tc>
                <a:tc>
                  <a:txBody>
                    <a:bodyPr/>
                    <a:lstStyle/>
                    <a:p>
                      <a:pPr marL="342900" marR="0" lvl="0" indent="-342900">
                        <a:spcBef>
                          <a:spcPts val="0"/>
                        </a:spcBef>
                        <a:spcAft>
                          <a:spcPts val="0"/>
                        </a:spcAft>
                        <a:buFont typeface="+mj-lt"/>
                        <a:buAutoNum type="alphaUcPeriod"/>
                      </a:pPr>
                      <a:r>
                        <a:rPr lang="en-US" sz="900" dirty="0" smtClean="0">
                          <a:latin typeface="Calibri" pitchFamily="34" charset="0"/>
                          <a:ea typeface="Calibri"/>
                          <a:cs typeface="Times New Roman"/>
                        </a:rPr>
                        <a:t>CIO</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CIO, </a:t>
                      </a:r>
                      <a:r>
                        <a:rPr lang="en-US" sz="900" dirty="0" smtClean="0">
                          <a:latin typeface="Calibri" pitchFamily="34" charset="0"/>
                          <a:ea typeface="Calibri"/>
                          <a:cs typeface="Times New Roman"/>
                        </a:rPr>
                        <a:t>VPSA</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AVPIT, CIO</a:t>
                      </a:r>
                    </a:p>
                  </a:txBody>
                  <a:tcPr marL="73025" marR="73025" marT="0" marB="0"/>
                </a:tc>
                <a:tc>
                  <a:txBody>
                    <a:bodyPr/>
                    <a:lstStyle/>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Average daily availability exceeds 99</a:t>
                      </a:r>
                      <a:r>
                        <a:rPr lang="en-US" sz="900" dirty="0" smtClean="0">
                          <a:latin typeface="Calibri" pitchFamily="34" charset="0"/>
                          <a:ea typeface="Calibri"/>
                          <a:cs typeface="Times New Roman"/>
                        </a:rPr>
                        <a:t>%</a:t>
                      </a: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Bandwidth is increased to 64 </a:t>
                      </a:r>
                      <a:r>
                        <a:rPr lang="en-US" sz="900" dirty="0" err="1" smtClean="0">
                          <a:latin typeface="Calibri" pitchFamily="34" charset="0"/>
                          <a:ea typeface="Calibri"/>
                          <a:cs typeface="Times New Roman"/>
                        </a:rPr>
                        <a:t>mbs</a:t>
                      </a: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smtClean="0">
                        <a:latin typeface="Calibri" pitchFamily="34" charset="0"/>
                        <a:ea typeface="Calibri"/>
                        <a:cs typeface="Times New Roman"/>
                      </a:endParaRPr>
                    </a:p>
                    <a:p>
                      <a:pPr marL="342900" marR="0" lvl="0" indent="-342900">
                        <a:spcBef>
                          <a:spcPts val="0"/>
                        </a:spcBef>
                        <a:spcAft>
                          <a:spcPts val="0"/>
                        </a:spcAft>
                        <a:buFont typeface="+mj-lt"/>
                        <a:buAutoNum type="alphaUcPeriod"/>
                      </a:pPr>
                      <a:endParaRPr lang="en-US" sz="900" dirty="0">
                        <a:latin typeface="Calibri" pitchFamily="34" charset="0"/>
                        <a:ea typeface="Calibri"/>
                        <a:cs typeface="Times New Roman"/>
                      </a:endParaRPr>
                    </a:p>
                    <a:p>
                      <a:pPr marL="342900" marR="0" lvl="0" indent="-342900">
                        <a:spcBef>
                          <a:spcPts val="0"/>
                        </a:spcBef>
                        <a:spcAft>
                          <a:spcPts val="0"/>
                        </a:spcAft>
                        <a:buFont typeface="+mj-lt"/>
                        <a:buAutoNum type="alphaUcPeriod"/>
                      </a:pPr>
                      <a:r>
                        <a:rPr lang="en-US" sz="900" dirty="0">
                          <a:latin typeface="Calibri" pitchFamily="34" charset="0"/>
                          <a:ea typeface="Calibri"/>
                          <a:cs typeface="Times New Roman"/>
                        </a:rPr>
                        <a:t>Average uptime is 99% during campus on-hours and 95% during off-hours</a:t>
                      </a:r>
                    </a:p>
                  </a:txBody>
                  <a:tcPr marL="73025" marR="73025" marT="0" marB="0"/>
                </a:tc>
                <a:tc>
                  <a:txBody>
                    <a:bodyPr/>
                    <a:lstStyle/>
                    <a:p>
                      <a:pPr marL="0" marR="0">
                        <a:spcBef>
                          <a:spcPts val="0"/>
                        </a:spcBef>
                        <a:spcAft>
                          <a:spcPts val="0"/>
                        </a:spcAft>
                      </a:pPr>
                      <a:endParaRPr lang="en-US" sz="900" dirty="0">
                        <a:latin typeface="Calibri" pitchFamily="34" charset="0"/>
                        <a:ea typeface="Calibri"/>
                        <a:cs typeface="Times New Roman"/>
                      </a:endParaRPr>
                    </a:p>
                  </a:txBody>
                  <a:tcPr marL="73025" marR="73025" marT="0" marB="0"/>
                </a:tc>
              </a:tr>
            </a:tbl>
          </a:graphicData>
        </a:graphic>
      </p:graphicFrame>
      <p:sp>
        <p:nvSpPr>
          <p:cNvPr id="3" name="Title 2"/>
          <p:cNvSpPr>
            <a:spLocks noGrp="1"/>
          </p:cNvSpPr>
          <p:nvPr>
            <p:ph type="title"/>
          </p:nvPr>
        </p:nvSpPr>
        <p:spPr>
          <a:xfrm>
            <a:off x="457200" y="0"/>
            <a:ext cx="8229600" cy="1143000"/>
          </a:xfrm>
        </p:spPr>
        <p:txBody>
          <a:bodyPr/>
          <a:lstStyle/>
          <a:p>
            <a:pPr algn="ctr"/>
            <a:r>
              <a:rPr lang="en-US" dirty="0" smtClean="0"/>
              <a:t>Action Plan Example - IT</a:t>
            </a:r>
            <a:endParaRPr lang="en-US" dirty="0"/>
          </a:p>
        </p:txBody>
      </p:sp>
      <p:sp>
        <p:nvSpPr>
          <p:cNvPr id="6" name="TextBox 5"/>
          <p:cNvSpPr txBox="1"/>
          <p:nvPr/>
        </p:nvSpPr>
        <p:spPr>
          <a:xfrm>
            <a:off x="533400" y="914400"/>
            <a:ext cx="8077200" cy="738664"/>
          </a:xfrm>
          <a:prstGeom prst="rect">
            <a:avLst/>
          </a:prstGeom>
          <a:noFill/>
        </p:spPr>
        <p:txBody>
          <a:bodyPr wrap="square" rtlCol="0">
            <a:spAutoFit/>
          </a:bodyPr>
          <a:lstStyle/>
          <a:p>
            <a:r>
              <a:rPr lang="en-US" sz="1200" b="1" i="1" dirty="0" smtClean="0">
                <a:latin typeface="Calibri" pitchFamily="34" charset="0"/>
              </a:rPr>
              <a:t>Goal:  Plan and deliver integrated information services to enable members of the campus community to access information when and where they need it.</a:t>
            </a:r>
            <a:endParaRPr lang="en-US" sz="1200" dirty="0" smtClean="0">
              <a:latin typeface="Calibri" pitchFamily="34" charset="0"/>
            </a:endParaRP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8534400" cy="2209800"/>
          </a:xfrm>
        </p:spPr>
        <p:txBody>
          <a:bodyPr>
            <a:noAutofit/>
          </a:bodyPr>
          <a:lstStyle/>
          <a:p>
            <a:pPr algn="r"/>
            <a:r>
              <a:rPr lang="en-US" sz="4400" dirty="0" smtClean="0"/>
              <a:t>Assessment Planning vs. Annual Reports:</a:t>
            </a:r>
            <a:endParaRPr lang="en-US" sz="4400" dirty="0"/>
          </a:p>
        </p:txBody>
      </p:sp>
      <p:sp>
        <p:nvSpPr>
          <p:cNvPr id="5" name="Text Placeholder 4"/>
          <p:cNvSpPr>
            <a:spLocks noGrp="1"/>
          </p:cNvSpPr>
          <p:nvPr>
            <p:ph type="body" idx="1"/>
          </p:nvPr>
        </p:nvSpPr>
        <p:spPr>
          <a:xfrm>
            <a:off x="3200400" y="3505200"/>
            <a:ext cx="5715000" cy="1454888"/>
          </a:xfrm>
        </p:spPr>
        <p:txBody>
          <a:bodyPr>
            <a:normAutofit/>
          </a:bodyPr>
          <a:lstStyle/>
          <a:p>
            <a:pPr algn="r"/>
            <a:r>
              <a:rPr lang="en-US" sz="3600" dirty="0" smtClean="0"/>
              <a:t>What’s the Difference?</a:t>
            </a:r>
            <a:endParaRPr lang="en-US" sz="36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533400"/>
            <a:ext cx="8229600" cy="1066800"/>
          </a:xfrm>
        </p:spPr>
        <p:txBody>
          <a:bodyPr>
            <a:noAutofit/>
          </a:bodyPr>
          <a:lstStyle/>
          <a:p>
            <a:pPr algn="ctr" fontAlgn="auto">
              <a:spcAft>
                <a:spcPts val="0"/>
              </a:spcAft>
              <a:defRPr/>
            </a:pPr>
            <a:r>
              <a:rPr lang="en-US" dirty="0" smtClean="0"/>
              <a:t>Assessment Planning</a:t>
            </a:r>
            <a:endParaRPr lang="en-US" dirty="0"/>
          </a:p>
        </p:txBody>
      </p:sp>
      <p:sp>
        <p:nvSpPr>
          <p:cNvPr id="14338" name="Content Placeholder 4"/>
          <p:cNvSpPr>
            <a:spLocks noGrp="1"/>
          </p:cNvSpPr>
          <p:nvPr>
            <p:ph idx="1"/>
          </p:nvPr>
        </p:nvSpPr>
        <p:spPr>
          <a:xfrm>
            <a:off x="609600" y="1600200"/>
            <a:ext cx="8229600" cy="4724400"/>
          </a:xfrm>
        </p:spPr>
        <p:txBody>
          <a:bodyPr>
            <a:normAutofit fontScale="92500" lnSpcReduction="20000"/>
          </a:bodyPr>
          <a:lstStyle/>
          <a:p>
            <a:r>
              <a:rPr lang="en-US" dirty="0" smtClean="0"/>
              <a:t>Comprehensive </a:t>
            </a:r>
            <a:r>
              <a:rPr lang="en-US" u="sng" dirty="0" smtClean="0"/>
              <a:t>process</a:t>
            </a:r>
            <a:r>
              <a:rPr lang="en-US" dirty="0" smtClean="0"/>
              <a:t> consisting of four steps described earlier in presentation (i.e., mission to outcomes), following common guidelines</a:t>
            </a:r>
          </a:p>
          <a:p>
            <a:r>
              <a:rPr lang="en-US" dirty="0" smtClean="0"/>
              <a:t>A unit’s </a:t>
            </a:r>
            <a:r>
              <a:rPr lang="en-US" u="sng" dirty="0" smtClean="0"/>
              <a:t>first</a:t>
            </a:r>
            <a:r>
              <a:rPr lang="en-US" dirty="0" smtClean="0"/>
              <a:t> assessment plan:</a:t>
            </a:r>
          </a:p>
          <a:p>
            <a:pPr lvl="1"/>
            <a:r>
              <a:rPr lang="en-US" dirty="0" smtClean="0"/>
              <a:t>typically takes a broader, longer view of the unit’s functions and intentions</a:t>
            </a:r>
          </a:p>
          <a:p>
            <a:pPr lvl="1"/>
            <a:r>
              <a:rPr lang="en-US" dirty="0" smtClean="0"/>
              <a:t>will provide information for </a:t>
            </a:r>
            <a:r>
              <a:rPr lang="en-US" u="sng" dirty="0" smtClean="0"/>
              <a:t>each</a:t>
            </a:r>
            <a:r>
              <a:rPr lang="en-US" dirty="0" smtClean="0"/>
              <a:t> of the four steps</a:t>
            </a:r>
          </a:p>
          <a:p>
            <a:pPr lvl="1"/>
            <a:r>
              <a:rPr lang="en-US" dirty="0" smtClean="0"/>
              <a:t>will delineate all goals and objectives for a unit, but action plan will specify sub-set of those to be assessed </a:t>
            </a:r>
            <a:r>
              <a:rPr lang="en-US" dirty="0" smtClean="0"/>
              <a:t>each year</a:t>
            </a:r>
            <a:endParaRPr lang="en-US" dirty="0" smtClean="0"/>
          </a:p>
          <a:p>
            <a:r>
              <a:rPr lang="en-US" dirty="0" smtClean="0"/>
              <a:t>In subsequent years, annual assessment plans will highlight changes in assessment approach and specify those objectives to be assessed during the coming year</a:t>
            </a:r>
            <a:endParaRPr lang="en-US" u="sng" dirty="0" smtClean="0"/>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533400"/>
            <a:ext cx="8229600" cy="1066800"/>
          </a:xfrm>
        </p:spPr>
        <p:txBody>
          <a:bodyPr>
            <a:noAutofit/>
          </a:bodyPr>
          <a:lstStyle/>
          <a:p>
            <a:pPr algn="ctr" fontAlgn="auto">
              <a:spcAft>
                <a:spcPts val="0"/>
              </a:spcAft>
              <a:defRPr/>
            </a:pPr>
            <a:r>
              <a:rPr lang="en-US" dirty="0" smtClean="0"/>
              <a:t>Annual Reports</a:t>
            </a:r>
            <a:endParaRPr lang="en-US" dirty="0"/>
          </a:p>
        </p:txBody>
      </p:sp>
      <p:sp>
        <p:nvSpPr>
          <p:cNvPr id="14338" name="Content Placeholder 4"/>
          <p:cNvSpPr>
            <a:spLocks noGrp="1"/>
          </p:cNvSpPr>
          <p:nvPr>
            <p:ph idx="1"/>
          </p:nvPr>
        </p:nvSpPr>
        <p:spPr>
          <a:xfrm>
            <a:off x="609600" y="1676400"/>
            <a:ext cx="8229600" cy="4800600"/>
          </a:xfrm>
        </p:spPr>
        <p:txBody>
          <a:bodyPr>
            <a:normAutofit/>
          </a:bodyPr>
          <a:lstStyle/>
          <a:p>
            <a:r>
              <a:rPr lang="en-US" dirty="0" smtClean="0"/>
              <a:t>Required of administrative units at the College for a number of years (although not in a consistent format across divisions)</a:t>
            </a:r>
          </a:p>
          <a:p>
            <a:r>
              <a:rPr lang="en-US" dirty="0" smtClean="0"/>
              <a:t>Relatively short-term and even </a:t>
            </a:r>
            <a:r>
              <a:rPr lang="en-US" u="sng" dirty="0" smtClean="0"/>
              <a:t>post hoc</a:t>
            </a:r>
            <a:r>
              <a:rPr lang="en-US" dirty="0" smtClean="0"/>
              <a:t> in nature, and not necessarily guided by unit mission and broader goals</a:t>
            </a:r>
          </a:p>
          <a:p>
            <a:r>
              <a:rPr lang="en-US" dirty="0" smtClean="0"/>
              <a:t>Likely to include description of events and achievements not included in assessment plan</a:t>
            </a:r>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1066800"/>
          </a:xfrm>
        </p:spPr>
        <p:txBody>
          <a:bodyPr>
            <a:noAutofit/>
          </a:bodyPr>
          <a:lstStyle/>
          <a:p>
            <a:pPr algn="ctr" fontAlgn="auto">
              <a:spcAft>
                <a:spcPts val="0"/>
              </a:spcAft>
              <a:defRPr/>
            </a:pPr>
            <a:r>
              <a:rPr lang="en-US" dirty="0" smtClean="0"/>
              <a:t>All That Said…….</a:t>
            </a:r>
            <a:endParaRPr lang="en-US" dirty="0"/>
          </a:p>
        </p:txBody>
      </p:sp>
      <p:sp>
        <p:nvSpPr>
          <p:cNvPr id="14338" name="Content Placeholder 4"/>
          <p:cNvSpPr>
            <a:spLocks noGrp="1"/>
          </p:cNvSpPr>
          <p:nvPr>
            <p:ph idx="1"/>
          </p:nvPr>
        </p:nvSpPr>
        <p:spPr>
          <a:xfrm>
            <a:off x="609600" y="1371600"/>
            <a:ext cx="8305800" cy="4800600"/>
          </a:xfrm>
        </p:spPr>
        <p:txBody>
          <a:bodyPr>
            <a:normAutofit/>
          </a:bodyPr>
          <a:lstStyle/>
          <a:p>
            <a:r>
              <a:rPr lang="en-US" dirty="0" smtClean="0"/>
              <a:t>IAC intentionally developed assessment planning process that, ultimately, would easily “translate” into annual reporting format</a:t>
            </a:r>
          </a:p>
          <a:p>
            <a:r>
              <a:rPr lang="en-US" dirty="0" smtClean="0"/>
              <a:t>Much </a:t>
            </a:r>
            <a:r>
              <a:rPr lang="en-US" dirty="0" smtClean="0"/>
              <a:t>correspondence </a:t>
            </a:r>
            <a:r>
              <a:rPr lang="en-US" dirty="0" smtClean="0"/>
              <a:t>exists between “action plan” components and annual report grid</a:t>
            </a:r>
          </a:p>
          <a:p>
            <a:r>
              <a:rPr lang="en-US" dirty="0" smtClean="0"/>
              <a:t>Eventually, once assessment planning becomes routine, there may be little distinction between that process and annual reporting</a:t>
            </a:r>
          </a:p>
          <a:p>
            <a:pPr lvl="1"/>
            <a:r>
              <a:rPr lang="en-US" dirty="0" smtClean="0"/>
              <a:t>Reasonable to suggest that assessment plan could be </a:t>
            </a:r>
            <a:r>
              <a:rPr lang="en-US" u="sng" dirty="0" smtClean="0"/>
              <a:t>incorporated into</a:t>
            </a:r>
            <a:r>
              <a:rPr lang="en-US" dirty="0" smtClean="0"/>
              <a:t> the annual report</a:t>
            </a:r>
          </a:p>
          <a:p>
            <a:endParaRPr lang="en-US" dirty="0" smtClean="0"/>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85800"/>
            <a:ext cx="8229600" cy="1066800"/>
          </a:xfrm>
        </p:spPr>
        <p:txBody>
          <a:bodyPr>
            <a:noAutofit/>
          </a:bodyPr>
          <a:lstStyle/>
          <a:p>
            <a:pPr algn="ctr" fontAlgn="auto">
              <a:spcAft>
                <a:spcPts val="0"/>
              </a:spcAft>
              <a:defRPr/>
            </a:pPr>
            <a:r>
              <a:rPr lang="en-US" dirty="0" smtClean="0"/>
              <a:t>Suggested Format for </a:t>
            </a:r>
            <a:br>
              <a:rPr lang="en-US" dirty="0" smtClean="0"/>
            </a:br>
            <a:r>
              <a:rPr lang="en-US" dirty="0" smtClean="0"/>
              <a:t>Unit Assessment Plans</a:t>
            </a:r>
            <a:endParaRPr lang="en-US" dirty="0"/>
          </a:p>
        </p:txBody>
      </p:sp>
      <p:sp>
        <p:nvSpPr>
          <p:cNvPr id="14338" name="Content Placeholder 4"/>
          <p:cNvSpPr>
            <a:spLocks noGrp="1"/>
          </p:cNvSpPr>
          <p:nvPr>
            <p:ph idx="1"/>
          </p:nvPr>
        </p:nvSpPr>
        <p:spPr>
          <a:xfrm>
            <a:off x="609600" y="2057400"/>
            <a:ext cx="8305800" cy="4800600"/>
          </a:xfrm>
        </p:spPr>
        <p:txBody>
          <a:bodyPr>
            <a:normAutofit/>
          </a:bodyPr>
          <a:lstStyle/>
          <a:p>
            <a:pPr lvl="0"/>
            <a:r>
              <a:rPr lang="en-US" dirty="0" smtClean="0"/>
              <a:t>All unit goals and objectives (i.e., Step 1)</a:t>
            </a:r>
          </a:p>
          <a:p>
            <a:pPr lvl="0"/>
            <a:r>
              <a:rPr lang="en-US" dirty="0" smtClean="0"/>
              <a:t>Results of activity mapping exercise (i.e., Step 2</a:t>
            </a:r>
            <a:r>
              <a:rPr lang="en-US" dirty="0" smtClean="0"/>
              <a:t>) </a:t>
            </a:r>
            <a:r>
              <a:rPr lang="en-US" b="1" dirty="0" smtClean="0">
                <a:solidFill>
                  <a:srgbClr val="FF0000"/>
                </a:solidFill>
              </a:rPr>
              <a:t>{optional}</a:t>
            </a:r>
            <a:endParaRPr lang="en-US" b="1" dirty="0" smtClean="0">
              <a:solidFill>
                <a:srgbClr val="FF0000"/>
              </a:solidFill>
            </a:endParaRPr>
          </a:p>
          <a:p>
            <a:pPr lvl="0"/>
            <a:r>
              <a:rPr lang="en-US" dirty="0" smtClean="0"/>
              <a:t>Action plan summarizing those objectives units intend to assess (and how) for the next year (i.e., Step 3)</a:t>
            </a:r>
          </a:p>
          <a:p>
            <a:pPr lvl="0"/>
            <a:r>
              <a:rPr lang="en-US" dirty="0" smtClean="0"/>
              <a:t>Brief description of how unit will “close the loop” once assessment results are attained (i.e., Step 4)</a:t>
            </a:r>
          </a:p>
          <a:p>
            <a:endParaRPr lang="en-US" dirty="0" smtClean="0"/>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838200" y="1371600"/>
            <a:ext cx="8305800" cy="4724400"/>
          </a:xfrm>
        </p:spPr>
        <p:txBody>
          <a:bodyPr>
            <a:normAutofit lnSpcReduction="10000"/>
          </a:bodyPr>
          <a:lstStyle/>
          <a:p>
            <a:pPr eaLnBrk="1" hangingPunct="1"/>
            <a:r>
              <a:rPr lang="en-US" sz="2800" dirty="0" smtClean="0"/>
              <a:t>Establishing congruence among institutional mission and goals, programmatic and unit objectives, unit activities, and assessments</a:t>
            </a:r>
          </a:p>
          <a:p>
            <a:pPr eaLnBrk="1" hangingPunct="1"/>
            <a:r>
              <a:rPr lang="en-US" sz="2800" dirty="0" smtClean="0"/>
              <a:t>Linking goals and objectives to outcomes through action plan</a:t>
            </a:r>
          </a:p>
          <a:p>
            <a:r>
              <a:rPr lang="en-US" sz="2800" dirty="0" smtClean="0"/>
              <a:t>Assessment as an ongoing, iterative process</a:t>
            </a:r>
          </a:p>
          <a:p>
            <a:pPr eaLnBrk="1" hangingPunct="1"/>
            <a:r>
              <a:rPr lang="en-US" sz="2800" dirty="0" smtClean="0"/>
              <a:t>Using a variety of </a:t>
            </a:r>
            <a:r>
              <a:rPr lang="en-US" sz="2800" b="1" dirty="0" smtClean="0">
                <a:solidFill>
                  <a:srgbClr val="FF0000"/>
                </a:solidFill>
              </a:rPr>
              <a:t>meaningful</a:t>
            </a:r>
            <a:r>
              <a:rPr lang="en-US" sz="2800" dirty="0" smtClean="0"/>
              <a:t> measures</a:t>
            </a:r>
            <a:r>
              <a:rPr lang="en-US" sz="2800" dirty="0" smtClean="0"/>
              <a:t>, both quantitative and qualitative, in search of convergence</a:t>
            </a:r>
          </a:p>
          <a:p>
            <a:pPr eaLnBrk="1" hangingPunct="1"/>
            <a:r>
              <a:rPr lang="en-US" sz="2800" dirty="0" smtClean="0"/>
              <a:t>Using existing data sources as much as possible</a:t>
            </a:r>
          </a:p>
          <a:p>
            <a:pPr eaLnBrk="1" hangingPunct="1"/>
            <a:endParaRPr lang="en-US" sz="2800" dirty="0" smtClean="0"/>
          </a:p>
          <a:p>
            <a:pPr eaLnBrk="1" hangingPunct="1"/>
            <a:endParaRPr lang="en-US" sz="2800" dirty="0" smtClean="0"/>
          </a:p>
          <a:p>
            <a:pPr eaLnBrk="1" hangingPunct="1"/>
            <a:endParaRPr lang="en-US" sz="2800" dirty="0" smtClean="0"/>
          </a:p>
          <a:p>
            <a:pPr eaLnBrk="1" hangingPunct="1"/>
            <a:endParaRPr lang="en-US" sz="2800" dirty="0" smtClean="0"/>
          </a:p>
        </p:txBody>
      </p:sp>
      <p:sp>
        <p:nvSpPr>
          <p:cNvPr id="6146" name="Rectangle 2"/>
          <p:cNvSpPr>
            <a:spLocks noGrp="1" noChangeArrowheads="1"/>
          </p:cNvSpPr>
          <p:nvPr>
            <p:ph type="title"/>
          </p:nvPr>
        </p:nvSpPr>
        <p:spPr/>
        <p:txBody>
          <a:bodyPr/>
          <a:lstStyle/>
          <a:p>
            <a:pPr algn="ctr" eaLnBrk="1" hangingPunct="1"/>
            <a:r>
              <a:rPr lang="en-US" dirty="0" smtClean="0"/>
              <a:t>Some Assessment Basics</a:t>
            </a:r>
          </a:p>
        </p:txBody>
      </p:sp>
    </p:spTree>
    <p:extLst>
      <p:ext uri="{BB962C8B-B14F-4D97-AF65-F5344CB8AC3E}">
        <p14:creationId xmlns:p14="http://schemas.microsoft.com/office/powerpoint/2010/main" val="1704373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381000" y="1752600"/>
            <a:ext cx="8382000" cy="4572000"/>
          </a:xfrm>
        </p:spPr>
        <p:txBody>
          <a:bodyPr/>
          <a:lstStyle/>
          <a:p>
            <a:pPr marL="533400" indent="-533400" eaLnBrk="1" hangingPunct="1">
              <a:buFont typeface="Wingdings" pitchFamily="2" charset="2"/>
              <a:buAutoNum type="arabicPeriod"/>
            </a:pPr>
            <a:r>
              <a:rPr lang="en-US" dirty="0" smtClean="0"/>
              <a:t>Setting goals and objectives:  “What you aspire to do and what you do”</a:t>
            </a:r>
          </a:p>
          <a:p>
            <a:pPr marL="533400" indent="-533400" eaLnBrk="1" hangingPunct="1">
              <a:buFont typeface="Wingdings" pitchFamily="2" charset="2"/>
              <a:buAutoNum type="arabicPeriod"/>
            </a:pPr>
            <a:r>
              <a:rPr lang="en-US" dirty="0" smtClean="0"/>
              <a:t>Objective mapping:  “How you do what you say you do”</a:t>
            </a:r>
          </a:p>
          <a:p>
            <a:pPr marL="533400" indent="-533400" eaLnBrk="1" hangingPunct="1">
              <a:buFont typeface="Wingdings" pitchFamily="2" charset="2"/>
              <a:buAutoNum type="arabicPeriod"/>
            </a:pPr>
            <a:r>
              <a:rPr lang="en-US" dirty="0" smtClean="0"/>
              <a:t>Assessment:  “How you know you are doing what you say you do”</a:t>
            </a:r>
          </a:p>
          <a:p>
            <a:pPr marL="533400" indent="-533400" eaLnBrk="1" hangingPunct="1">
              <a:buFont typeface="Wingdings" pitchFamily="2" charset="2"/>
              <a:buAutoNum type="arabicPeriod"/>
            </a:pPr>
            <a:r>
              <a:rPr lang="en-US" dirty="0" smtClean="0"/>
              <a:t>“Closing the loop”:  “What you do next based on results”</a:t>
            </a:r>
          </a:p>
          <a:p>
            <a:pPr marL="533400" indent="-533400" eaLnBrk="1" hangingPunct="1">
              <a:buNone/>
            </a:pPr>
            <a:endParaRPr lang="en-US" dirty="0" smtClean="0"/>
          </a:p>
          <a:p>
            <a:pPr marL="533400" indent="-533400" eaLnBrk="1" hangingPunct="1"/>
            <a:endParaRPr lang="en-US" sz="2800" dirty="0" smtClean="0"/>
          </a:p>
          <a:p>
            <a:pPr marL="533400" indent="-533400" eaLnBrk="1" hangingPunct="1"/>
            <a:endParaRPr lang="en-US" sz="2800" dirty="0" smtClean="0"/>
          </a:p>
        </p:txBody>
      </p:sp>
      <p:sp>
        <p:nvSpPr>
          <p:cNvPr id="7170" name="Rectangle 2"/>
          <p:cNvSpPr>
            <a:spLocks noGrp="1" noChangeArrowheads="1"/>
          </p:cNvSpPr>
          <p:nvPr>
            <p:ph type="title"/>
          </p:nvPr>
        </p:nvSpPr>
        <p:spPr/>
        <p:txBody>
          <a:bodyPr/>
          <a:lstStyle/>
          <a:p>
            <a:pPr algn="ctr" eaLnBrk="1" hangingPunct="1"/>
            <a:r>
              <a:rPr lang="en-US" dirty="0" smtClean="0"/>
              <a:t>Assessment’s Four Steps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1600200"/>
            <a:ext cx="8458200" cy="4343400"/>
          </a:xfrm>
        </p:spPr>
        <p:txBody>
          <a:bodyPr>
            <a:normAutofit lnSpcReduction="10000"/>
          </a:bodyPr>
          <a:lstStyle/>
          <a:p>
            <a:pPr eaLnBrk="1" hangingPunct="1">
              <a:lnSpc>
                <a:spcPct val="90000"/>
              </a:lnSpc>
            </a:pPr>
            <a:r>
              <a:rPr lang="en-US" u="sng" dirty="0" smtClean="0"/>
              <a:t>Done correctly</a:t>
            </a:r>
            <a:r>
              <a:rPr lang="en-US" dirty="0" smtClean="0"/>
              <a:t>, assessment:</a:t>
            </a:r>
          </a:p>
          <a:p>
            <a:pPr eaLnBrk="1" hangingPunct="1">
              <a:lnSpc>
                <a:spcPct val="90000"/>
              </a:lnSpc>
              <a:buNone/>
            </a:pPr>
            <a:endParaRPr lang="en-US" dirty="0" smtClean="0"/>
          </a:p>
          <a:p>
            <a:pPr lvl="1" eaLnBrk="1" hangingPunct="1">
              <a:lnSpc>
                <a:spcPct val="90000"/>
              </a:lnSpc>
            </a:pPr>
            <a:r>
              <a:rPr lang="en-US" dirty="0" smtClean="0"/>
              <a:t>Serves to </a:t>
            </a:r>
            <a:r>
              <a:rPr lang="en-US" u="sng" dirty="0" smtClean="0"/>
              <a:t>align</a:t>
            </a:r>
            <a:r>
              <a:rPr lang="en-US" dirty="0" smtClean="0"/>
              <a:t> mission, goals, objectives, and assessments across all levels of the institution</a:t>
            </a:r>
            <a:endParaRPr lang="en-US" u="sng" dirty="0" smtClean="0"/>
          </a:p>
          <a:p>
            <a:pPr lvl="1" eaLnBrk="1" hangingPunct="1">
              <a:lnSpc>
                <a:spcPct val="90000"/>
              </a:lnSpc>
            </a:pPr>
            <a:r>
              <a:rPr lang="en-US" dirty="0" smtClean="0"/>
              <a:t>Initiates a “never-ending” dialogue among staff members regarding programmatic priorities, objectives and effectiveness</a:t>
            </a:r>
          </a:p>
          <a:p>
            <a:pPr lvl="1" eaLnBrk="1" hangingPunct="1">
              <a:lnSpc>
                <a:spcPct val="90000"/>
              </a:lnSpc>
            </a:pPr>
            <a:r>
              <a:rPr lang="en-US" dirty="0" smtClean="0"/>
              <a:t>Offers multiple, rich opportunities for professional interaction and development</a:t>
            </a:r>
          </a:p>
          <a:p>
            <a:pPr lvl="1" eaLnBrk="1" hangingPunct="1">
              <a:lnSpc>
                <a:spcPct val="90000"/>
              </a:lnSpc>
            </a:pPr>
            <a:r>
              <a:rPr lang="en-US" dirty="0" smtClean="0"/>
              <a:t>Provides (mostly) affirming data in support of existing programs and services</a:t>
            </a:r>
          </a:p>
          <a:p>
            <a:pPr lvl="1" eaLnBrk="1" hangingPunct="1">
              <a:lnSpc>
                <a:spcPct val="90000"/>
              </a:lnSpc>
            </a:pPr>
            <a:r>
              <a:rPr lang="en-US" dirty="0" smtClean="0"/>
              <a:t>Provides a systematic, </a:t>
            </a:r>
            <a:r>
              <a:rPr lang="en-US" u="sng" dirty="0" smtClean="0"/>
              <a:t>focused</a:t>
            </a:r>
            <a:r>
              <a:rPr lang="en-US" dirty="0" smtClean="0"/>
              <a:t> direction for change and future activities</a:t>
            </a:r>
          </a:p>
          <a:p>
            <a:pPr lvl="1" eaLnBrk="1" hangingPunct="1">
              <a:lnSpc>
                <a:spcPct val="90000"/>
              </a:lnSpc>
            </a:pPr>
            <a:endParaRPr lang="en-US" dirty="0" smtClean="0"/>
          </a:p>
          <a:p>
            <a:pPr lvl="1" eaLnBrk="1" hangingPunct="1">
              <a:lnSpc>
                <a:spcPct val="90000"/>
              </a:lnSpc>
            </a:pPr>
            <a:endParaRPr lang="en-US" u="sng" dirty="0" smtClean="0"/>
          </a:p>
          <a:p>
            <a:pPr eaLnBrk="1" hangingPunct="1">
              <a:lnSpc>
                <a:spcPct val="90000"/>
              </a:lnSpc>
            </a:pPr>
            <a:endParaRPr lang="en-US" dirty="0" smtClean="0"/>
          </a:p>
          <a:p>
            <a:pPr eaLnBrk="1" hangingPunct="1">
              <a:lnSpc>
                <a:spcPct val="90000"/>
              </a:lnSpc>
            </a:pPr>
            <a:endParaRPr lang="en-US" dirty="0" smtClean="0"/>
          </a:p>
          <a:p>
            <a:pPr eaLnBrk="1" hangingPunct="1">
              <a:lnSpc>
                <a:spcPct val="90000"/>
              </a:lnSpc>
            </a:pPr>
            <a:endParaRPr lang="en-US" dirty="0" smtClean="0"/>
          </a:p>
        </p:txBody>
      </p:sp>
      <p:sp>
        <p:nvSpPr>
          <p:cNvPr id="8194" name="Rectangle 2"/>
          <p:cNvSpPr>
            <a:spLocks noGrp="1" noChangeArrowheads="1"/>
          </p:cNvSpPr>
          <p:nvPr>
            <p:ph type="title"/>
          </p:nvPr>
        </p:nvSpPr>
        <p:spPr/>
        <p:txBody>
          <a:bodyPr/>
          <a:lstStyle/>
          <a:p>
            <a:pPr algn="ctr" eaLnBrk="1" hangingPunct="1"/>
            <a:r>
              <a:rPr lang="en-US" dirty="0" smtClean="0"/>
              <a:t>Most Important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8534400" cy="2209800"/>
          </a:xfrm>
        </p:spPr>
        <p:txBody>
          <a:bodyPr>
            <a:noAutofit/>
          </a:bodyPr>
          <a:lstStyle/>
          <a:p>
            <a:pPr algn="r"/>
            <a:r>
              <a:rPr lang="en-US" sz="4400" dirty="0" smtClean="0"/>
              <a:t>Step I: Setting Objectives:</a:t>
            </a:r>
            <a:endParaRPr lang="en-US" sz="4400" dirty="0"/>
          </a:p>
        </p:txBody>
      </p:sp>
      <p:sp>
        <p:nvSpPr>
          <p:cNvPr id="5" name="Text Placeholder 4"/>
          <p:cNvSpPr>
            <a:spLocks noGrp="1"/>
          </p:cNvSpPr>
          <p:nvPr>
            <p:ph type="body" idx="1"/>
          </p:nvPr>
        </p:nvSpPr>
        <p:spPr>
          <a:xfrm>
            <a:off x="3200400" y="3505200"/>
            <a:ext cx="5715000" cy="1454888"/>
          </a:xfrm>
        </p:spPr>
        <p:txBody>
          <a:bodyPr>
            <a:normAutofit/>
          </a:bodyPr>
          <a:lstStyle/>
          <a:p>
            <a:pPr algn="r"/>
            <a:r>
              <a:rPr lang="en-US" sz="3600" dirty="0" smtClean="0"/>
              <a:t>“</a:t>
            </a:r>
            <a:r>
              <a:rPr lang="en-US" sz="3600" u="sng" dirty="0" smtClean="0"/>
              <a:t>What</a:t>
            </a:r>
            <a:r>
              <a:rPr lang="en-US" sz="3600" dirty="0" smtClean="0"/>
              <a:t> are you attempting to do?”</a:t>
            </a:r>
            <a:endParaRPr lang="en-U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915400" cy="1143000"/>
          </a:xfrm>
        </p:spPr>
        <p:txBody>
          <a:bodyPr>
            <a:noAutofit/>
          </a:bodyPr>
          <a:lstStyle/>
          <a:p>
            <a:pPr algn="ctr"/>
            <a:r>
              <a:rPr lang="en-US" dirty="0" smtClean="0"/>
              <a:t>It All Starts With a Mission</a:t>
            </a:r>
            <a:endParaRPr lang="en-US" dirty="0"/>
          </a:p>
        </p:txBody>
      </p:sp>
      <p:sp>
        <p:nvSpPr>
          <p:cNvPr id="5" name="Content Placeholder 4"/>
          <p:cNvSpPr>
            <a:spLocks noGrp="1"/>
          </p:cNvSpPr>
          <p:nvPr>
            <p:ph idx="1"/>
          </p:nvPr>
        </p:nvSpPr>
        <p:spPr>
          <a:xfrm>
            <a:off x="457200" y="1981200"/>
            <a:ext cx="8382000" cy="4325112"/>
          </a:xfrm>
        </p:spPr>
        <p:txBody>
          <a:bodyPr>
            <a:normAutofit lnSpcReduction="10000"/>
          </a:bodyPr>
          <a:lstStyle/>
          <a:p>
            <a:r>
              <a:rPr lang="en-US" sz="2800" dirty="0" smtClean="0"/>
              <a:t>Mission statements:</a:t>
            </a:r>
          </a:p>
          <a:p>
            <a:pPr lvl="1"/>
            <a:r>
              <a:rPr lang="en-US" sz="2600" dirty="0" smtClean="0"/>
              <a:t>Summarize the unit’s status and major functions and objectives at present</a:t>
            </a:r>
          </a:p>
          <a:p>
            <a:pPr lvl="1"/>
            <a:r>
              <a:rPr lang="en-US" sz="2800" dirty="0" smtClean="0"/>
              <a:t>Should be congruent with existing higher-level mission(s) (e.g., at the institutional/divisional levels)</a:t>
            </a:r>
          </a:p>
          <a:p>
            <a:pPr lvl="1"/>
            <a:r>
              <a:rPr lang="en-US" sz="2800" dirty="0" smtClean="0"/>
              <a:t>Are intended primarily for internal </a:t>
            </a:r>
            <a:r>
              <a:rPr lang="en-US" sz="2800" dirty="0" smtClean="0"/>
              <a:t>stakeholders</a:t>
            </a:r>
          </a:p>
          <a:p>
            <a:pPr lvl="1"/>
            <a:r>
              <a:rPr lang="en-US" sz="2800" dirty="0" smtClean="0"/>
              <a:t>Are optional in IAC guidelines but strongly encouraged</a:t>
            </a:r>
            <a:endParaRPr lang="en-US" sz="2800"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4411</TotalTime>
  <Words>2015</Words>
  <Application>Microsoft Office PowerPoint</Application>
  <PresentationFormat>On-screen Show (4:3)</PresentationFormat>
  <Paragraphs>389</Paragraphs>
  <Slides>39</Slides>
  <Notes>31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Concourse</vt:lpstr>
      <vt:lpstr>Developing an Effective Assessment Plan: From Mission to Outcomes </vt:lpstr>
      <vt:lpstr>Presenter: </vt:lpstr>
      <vt:lpstr>Background</vt:lpstr>
      <vt:lpstr>Suggested Format for  Unit Assessment Plans</vt:lpstr>
      <vt:lpstr>Some Assessment Basics</vt:lpstr>
      <vt:lpstr>Assessment’s Four Steps</vt:lpstr>
      <vt:lpstr>Most Important</vt:lpstr>
      <vt:lpstr>Step I: Setting Objectives:</vt:lpstr>
      <vt:lpstr>It All Starts With a Mission</vt:lpstr>
      <vt:lpstr>Sample Mission Statement   (University of Chicago Library)</vt:lpstr>
      <vt:lpstr>Sample Mission Statement (Creighton University Media Services)</vt:lpstr>
      <vt:lpstr>Goals, Objectives, and Outcomes: What’s the Difference?</vt:lpstr>
      <vt:lpstr>Goals, Objectives, and Outcomes: What’s the Difference? (cont.)</vt:lpstr>
      <vt:lpstr>Goals, Objectives, and Outcomes: What’s the Difference? (cont.)</vt:lpstr>
      <vt:lpstr>Student Affairs Example </vt:lpstr>
      <vt:lpstr>Finance and Administration Example </vt:lpstr>
      <vt:lpstr>Academic Affairs Example </vt:lpstr>
      <vt:lpstr>Institutional Advancement Example </vt:lpstr>
      <vt:lpstr>Establishing Goals and Objectives: Recommended Actions</vt:lpstr>
      <vt:lpstr>Typically, Unit Objectives Reflect:</vt:lpstr>
      <vt:lpstr>And Remember:</vt:lpstr>
      <vt:lpstr>Step II: Evaluating Activities:</vt:lpstr>
      <vt:lpstr>What is the Purpose of This Step?</vt:lpstr>
      <vt:lpstr>Evaluating Activities: Example</vt:lpstr>
      <vt:lpstr>Evaluating Activities:  Recommended Actions</vt:lpstr>
      <vt:lpstr>Step III: Measuring Outcomes:</vt:lpstr>
      <vt:lpstr>What is the Purpose of This Step?</vt:lpstr>
      <vt:lpstr>Measuring Outcomes:  Recommended Actions</vt:lpstr>
      <vt:lpstr>Examples: TV Services</vt:lpstr>
      <vt:lpstr>Step IV: Using Outcomes to Plan:</vt:lpstr>
      <vt:lpstr>What is the Purpose of This Step?</vt:lpstr>
      <vt:lpstr>Using Outcomes to Plan: Recommended Actions</vt:lpstr>
      <vt:lpstr>Linking Goals and Objectives to Outcomes</vt:lpstr>
      <vt:lpstr>Essential Components of  Action Plan</vt:lpstr>
      <vt:lpstr>Action Plan Example - IT</vt:lpstr>
      <vt:lpstr>Assessment Planning vs. Annual Reports:</vt:lpstr>
      <vt:lpstr>Assessment Planning</vt:lpstr>
      <vt:lpstr>Annual Reports</vt:lpstr>
      <vt:lpstr>All That Said…….</vt:lpstr>
    </vt:vector>
  </TitlesOfParts>
  <Company>SUNY System Administration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SUNY GENERAL EDUCATION ASSESSMENT CONFERENCE  </dc:title>
  <dc:creator>Patricia Francis</dc:creator>
  <cp:lastModifiedBy>francipl</cp:lastModifiedBy>
  <cp:revision>495</cp:revision>
  <dcterms:created xsi:type="dcterms:W3CDTF">2005-04-12T20:36:43Z</dcterms:created>
  <dcterms:modified xsi:type="dcterms:W3CDTF">2012-03-21T16:36:14Z</dcterms:modified>
</cp:coreProperties>
</file>