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9"/>
  </p:notesMasterIdLst>
  <p:handoutMasterIdLst>
    <p:handoutMasterId r:id="rId20"/>
  </p:handoutMasterIdLst>
  <p:sldIdLst>
    <p:sldId id="256" r:id="rId2"/>
    <p:sldId id="360" r:id="rId3"/>
    <p:sldId id="361" r:id="rId4"/>
    <p:sldId id="359" r:id="rId5"/>
    <p:sldId id="322" r:id="rId6"/>
    <p:sldId id="366" r:id="rId7"/>
    <p:sldId id="367" r:id="rId8"/>
    <p:sldId id="368" r:id="rId9"/>
    <p:sldId id="353" r:id="rId10"/>
    <p:sldId id="370" r:id="rId11"/>
    <p:sldId id="377" r:id="rId12"/>
    <p:sldId id="378" r:id="rId13"/>
    <p:sldId id="357" r:id="rId14"/>
    <p:sldId id="358" r:id="rId15"/>
    <p:sldId id="379" r:id="rId16"/>
    <p:sldId id="380" r:id="rId17"/>
    <p:sldId id="381" r:id="rId1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1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EA74DF3-A54D-4C1E-9EC4-EB50C253C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40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1BFFE63-CFE6-4815-BFD8-58E7E5197A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86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1C1881-857C-4959-AE7A-657365894620}" type="slidenum">
              <a:rPr lang="en-US"/>
              <a:pPr/>
              <a:t>1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FA73CC-3D46-49AD-BF9C-36B57969F372}" type="slidenum">
              <a:rPr lang="en-US"/>
              <a:pPr/>
              <a:t>4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C5F3B0-CC15-4F4D-A379-29760D48AA24}" type="slidenum">
              <a:rPr lang="en-US"/>
              <a:pPr/>
              <a:t>5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BFFE63-CFE6-4815-BFD8-58E7E5197A2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A409CEA-AC69-4010-BA9F-880D5E4A9D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9200949-D490-4F3B-B05E-86489B7FD6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613F84-82CF-4185-B4A9-82360E27F6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772400" cy="1206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30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14-Jan-2000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4008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OCC Assessment Workshop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1C62AE4-B784-44DE-A086-F4DC1ABAF6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5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815E78-3D12-4102-86D8-7BF15DCAD3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60EE4B-CB8B-462F-B494-8D5497F844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F988066-A2EB-4291-8FBE-9D830E6489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2CC5658-39B8-4E15-BD6B-3DD90BD6FE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396216-524F-499C-AC67-EE8E44204E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59CF356-7975-4F1C-998E-69AF3589E3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2A0DAA5-395E-4C9A-AEF8-996E3E6767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8FCE8D1-10E5-439D-A453-296221426B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CC21946-5ACC-4E37-96CF-E444F6EBCD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914400"/>
            <a:ext cx="7699375" cy="2590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 smtClean="0"/>
              <a:t>Advancing Your Assessment Plan: Measuring What You VALUE</a:t>
            </a: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0" y="3276600"/>
            <a:ext cx="5410200" cy="1905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Assessment Workshop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SUNY Oneonta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April 24,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143000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Developing Outcomes: Some Tips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572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Outcomes often include:</a:t>
            </a:r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dirty="0" smtClean="0"/>
              <a:t>Institutional effectiveness performance indicators (especially System-wide as appropriate)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Documentation of all services and programs offered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Tracking of use of services (and by whom)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Constituent satisfaction with services/programs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Direct impact of services/programs on constituents (including student learning if appropriate)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Comparisons with comparable units at other institutions as appropriate (i.e., benchmarking)</a:t>
            </a:r>
          </a:p>
          <a:p>
            <a:pPr lvl="1">
              <a:lnSpc>
                <a:spcPct val="80000"/>
              </a:lnSpc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is Ultimate Goal of Measurement?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To determine whether or not the unit is meeting its objectives</a:t>
            </a:r>
          </a:p>
          <a:p>
            <a:pPr lvl="1"/>
            <a:r>
              <a:rPr lang="en-US" dirty="0" smtClean="0"/>
              <a:t>Requires </a:t>
            </a:r>
            <a:r>
              <a:rPr lang="en-US" i="1" dirty="0" smtClean="0"/>
              <a:t>a priori</a:t>
            </a:r>
            <a:r>
              <a:rPr lang="en-US" dirty="0" smtClean="0"/>
              <a:t> identification of appropriate measures for each objective and statement of </a:t>
            </a:r>
            <a:r>
              <a:rPr lang="en-US" u="sng" dirty="0" smtClean="0"/>
              <a:t>expected outcome</a:t>
            </a:r>
            <a:r>
              <a:rPr lang="en-US" dirty="0" smtClean="0"/>
              <a:t> (i.e., what is the unit aiming for?)</a:t>
            </a:r>
          </a:p>
          <a:p>
            <a:pPr lvl="1"/>
            <a:r>
              <a:rPr lang="en-US" dirty="0" smtClean="0"/>
              <a:t>Utilization of services/programs (i.e., quantity)</a:t>
            </a:r>
          </a:p>
          <a:p>
            <a:pPr lvl="1"/>
            <a:r>
              <a:rPr lang="en-US" dirty="0" smtClean="0"/>
              <a:t>Performance measures (i.e., quality)</a:t>
            </a:r>
          </a:p>
          <a:p>
            <a:pPr lvl="1"/>
            <a:r>
              <a:rPr lang="en-US" dirty="0" smtClean="0"/>
              <a:t>Satisfaction surveys</a:t>
            </a:r>
          </a:p>
          <a:p>
            <a:pPr lvl="1"/>
            <a:r>
              <a:rPr lang="en-US" dirty="0" smtClean="0"/>
              <a:t>Comparisons with other units (i.e., benchmarking)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Measuring Outcomes: </a:t>
            </a:r>
            <a:br>
              <a:rPr lang="en-US" dirty="0" smtClean="0"/>
            </a:br>
            <a:r>
              <a:rPr lang="en-US" dirty="0" smtClean="0"/>
              <a:t>Recommended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Develop a detailed action plan linking objectives to outcomes, specifying strategies/actions intended to accomplish each objective and, for each action, a timeline, person/persons responsible, resources required, measures to be used, expected outcomes, and actual outcomes once assessments have been conducted</a:t>
            </a:r>
          </a:p>
          <a:p>
            <a:pPr lvl="0"/>
            <a:r>
              <a:rPr lang="en-US" dirty="0" smtClean="0"/>
              <a:t>Use a wide variety of information sources, including existing data as much as possible</a:t>
            </a:r>
          </a:p>
          <a:p>
            <a:pPr lvl="0"/>
            <a:r>
              <a:rPr lang="en-US" dirty="0" smtClean="0"/>
              <a:t>Develop and administer satisfaction surveys to internal and external constituent groups</a:t>
            </a:r>
          </a:p>
          <a:p>
            <a:pPr lvl="0"/>
            <a:r>
              <a:rPr lang="en-US" dirty="0" smtClean="0"/>
              <a:t>Establish criteria for unit effectiveness through comparisons with information provided by similar units at other institutions or other relevant sources (e.g., certification agencies, national organizations)</a:t>
            </a:r>
          </a:p>
          <a:p>
            <a:pPr lvl="0"/>
            <a:r>
              <a:rPr lang="en-US" dirty="0" smtClean="0"/>
              <a:t>Units whose functions are evaluated through SUNY-wide measures (e.g., the Student Opinion Survey, the National Survey of Student Engagement) should include these measures as performance indicators in their assessment plan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 and Objectives for Unit</a:t>
            </a:r>
          </a:p>
          <a:p>
            <a:r>
              <a:rPr lang="en-US" dirty="0" smtClean="0"/>
              <a:t>Strategies or Actions Intended to Accomplish Goals and Objectives</a:t>
            </a:r>
          </a:p>
          <a:p>
            <a:r>
              <a:rPr lang="en-US" dirty="0" smtClean="0"/>
              <a:t>For Each Action:</a:t>
            </a:r>
          </a:p>
          <a:p>
            <a:pPr lvl="1"/>
            <a:r>
              <a:rPr lang="en-US" dirty="0" smtClean="0"/>
              <a:t>Timeline</a:t>
            </a:r>
          </a:p>
          <a:p>
            <a:pPr lvl="1"/>
            <a:r>
              <a:rPr lang="en-US" dirty="0" smtClean="0"/>
              <a:t>Person/Persons Responsible</a:t>
            </a:r>
          </a:p>
          <a:p>
            <a:pPr lvl="1"/>
            <a:r>
              <a:rPr lang="en-US" dirty="0" smtClean="0"/>
              <a:t>Resources Required</a:t>
            </a:r>
          </a:p>
          <a:p>
            <a:pPr lvl="1"/>
            <a:r>
              <a:rPr lang="en-US" dirty="0" smtClean="0"/>
              <a:t>Expected Outcomes</a:t>
            </a:r>
          </a:p>
          <a:p>
            <a:pPr lvl="1"/>
            <a:r>
              <a:rPr lang="en-US" dirty="0" smtClean="0"/>
              <a:t>Actual Outcomes (Once Actions are Complete)</a:t>
            </a:r>
          </a:p>
          <a:p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Essential Components of </a:t>
            </a:r>
            <a:br>
              <a:rPr lang="en-US" dirty="0" smtClean="0"/>
            </a:br>
            <a:r>
              <a:rPr lang="en-US" dirty="0" smtClean="0"/>
              <a:t>Action Plan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371600"/>
          <a:ext cx="8381999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057"/>
                <a:gridCol w="1567542"/>
                <a:gridCol w="990600"/>
                <a:gridCol w="968829"/>
                <a:gridCol w="859971"/>
                <a:gridCol w="1752600"/>
                <a:gridCol w="914400"/>
              </a:tblGrid>
              <a:tr h="6471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Objective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Actions/Strategies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Target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Completion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Date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Resources Required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Person(s) Responsible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Expected Outcome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Actual Outcome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</a:tr>
              <a:tr h="1941513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Develop and implement a strong foundation of IT infrastructure and sound fiscal planning.</a:t>
                      </a: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Build life-cycle replacement funding into planning at every level of investment in IT</a:t>
                      </a: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Budget standard amount each year per FTE to support replacement of faculty/staff desktop computers.</a:t>
                      </a: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01/01/10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01/01/10</a:t>
                      </a: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$150,000 </a:t>
                      </a: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annually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$175,000 annually</a:t>
                      </a: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AVPIT, </a:t>
                      </a: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VPFM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AVPIT, VPFM</a:t>
                      </a: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20% of all IT replacement needs (except laptops) are funded every 5 </a:t>
                      </a: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years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1/3 of faculty/staff desktops are replaced every 3 years</a:t>
                      </a: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</a:tr>
              <a:tr h="2059516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Provide faculty, staff, and students with reliable access to computing, information, and network services, both on- and off-campus.</a:t>
                      </a: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Ensure that core production services are available and accessible during scheduled hours of operation</a:t>
                      </a: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Expand student residential network bandwidth</a:t>
                      </a: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Ensure that wireless network is reliable and accessible.</a:t>
                      </a: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Ongoing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01/01/10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10/01/09</a:t>
                      </a: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$150,000 </a:t>
                      </a: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annually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$</a:t>
                      </a: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100,000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$50,000 annually</a:t>
                      </a: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CIO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CIO, </a:t>
                      </a: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VPSA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AVPIT, CIO</a:t>
                      </a: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Average daily availability exceeds 99</a:t>
                      </a:r>
                      <a:r>
                        <a:rPr lang="en-US" sz="90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Bandwidth is increased to 64 </a:t>
                      </a:r>
                      <a:r>
                        <a:rPr lang="en-US" sz="900" dirty="0" err="1" smtClean="0">
                          <a:latin typeface="Calibri" pitchFamily="34" charset="0"/>
                          <a:ea typeface="Calibri"/>
                          <a:cs typeface="Times New Roman"/>
                        </a:rPr>
                        <a:t>mbs</a:t>
                      </a: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900" dirty="0">
                          <a:latin typeface="Calibri" pitchFamily="34" charset="0"/>
                          <a:ea typeface="Calibri"/>
                          <a:cs typeface="Times New Roman"/>
                        </a:rPr>
                        <a:t>Average uptime is 99% during campus on-hours and 95% during off-hours</a:t>
                      </a: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Action Plan Example - IT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914400"/>
            <a:ext cx="807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>
                <a:latin typeface="Calibri" pitchFamily="34" charset="0"/>
              </a:rPr>
              <a:t>Goal:  Plan and deliver integrated information services to enable members of the campus community to access information when and where they need it.</a:t>
            </a:r>
            <a:endParaRPr lang="en-US" sz="1200" dirty="0" smtClean="0">
              <a:latin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1139469"/>
              </p:ext>
            </p:extLst>
          </p:nvPr>
        </p:nvGraphicFramePr>
        <p:xfrm>
          <a:off x="533400" y="1371600"/>
          <a:ext cx="7924800" cy="4518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057"/>
                <a:gridCol w="2100943"/>
                <a:gridCol w="990600"/>
                <a:gridCol w="1066800"/>
                <a:gridCol w="990600"/>
                <a:gridCol w="1447800"/>
              </a:tblGrid>
              <a:tr h="6471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Objective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Actions/Strategies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Target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Completion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Date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Resources Required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Person(s) Responsible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Expected Outcome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</a:tr>
              <a:tr h="1941513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 startAt="3"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To develop and implement mechanisms that </a:t>
                      </a: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maximize program quality and accountability.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 startAt="3"/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Create Graduate Program Assessment Committee (GPAC) with members from all </a:t>
                      </a:r>
                      <a:r>
                        <a:rPr lang="en-US" sz="10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programs</a:t>
                      </a:r>
                    </a:p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Review existing program review and process and update as necessary to assure all programs are assessed every five years (or as meets accreditation </a:t>
                      </a: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standards</a:t>
                      </a:r>
                    </a:p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Review </a:t>
                      </a: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all program reviews from last round and provide feedback (non-accredited programs only</a:t>
                      </a: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Develop updated guidelines to assist programs in next round (non-accredited programs only)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Hire consultants to assist programs as needed (accredited programs only)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09/15/10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10/15/10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01/30/11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12/15/10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11/01/10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N/A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$1,000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N/A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N/A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$20,000 (max.)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Director, Deans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GPAC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GPAC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GAC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Director, Deans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GPAC formed and operational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Program review schedule in place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4572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All reviews evaluated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Guidelines developed, distributed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Consultants </a:t>
                      </a: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hired/visit campus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Action Plan Example - GSR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914400"/>
            <a:ext cx="807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>
                <a:latin typeface="Calibri" pitchFamily="34" charset="0"/>
              </a:rPr>
              <a:t>Goal:  </a:t>
            </a:r>
            <a:r>
              <a:rPr lang="en-US" sz="1200" b="1" i="1" dirty="0">
                <a:latin typeface="Calibri" pitchFamily="34" charset="0"/>
                <a:cs typeface="Calibri" pitchFamily="34" charset="0"/>
              </a:rPr>
              <a:t>To facilitate development of new degree programs and the revision of existing programs at the graduate level and to ensure their ongoing quality.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094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6983028"/>
              </p:ext>
            </p:extLst>
          </p:nvPr>
        </p:nvGraphicFramePr>
        <p:xfrm>
          <a:off x="515203" y="1225518"/>
          <a:ext cx="7924800" cy="4640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057"/>
                <a:gridCol w="2100943"/>
                <a:gridCol w="990600"/>
                <a:gridCol w="1066800"/>
                <a:gridCol w="990600"/>
                <a:gridCol w="1447800"/>
              </a:tblGrid>
              <a:tr h="6471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Objective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Actions/Strategies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Target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Completion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Date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Resources Required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Person(s) Responsible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Expected Outcome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</a:tr>
              <a:tr h="1941513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To enhance in- </a:t>
                      </a:r>
                      <a:r>
                        <a:rPr lang="en-US" sz="1000" dirty="0" err="1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terdisciplinary</a:t>
                      </a: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/ collaborative research and community engagement.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Develop and implement recognition award program for faculty/student engagement with regional communities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Develop and offer workshops on identifying and applying for community-based research and development grants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Identify and publicize best practices to internal and external constituencies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10/15/10 and annually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09/15/10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10/15/10 and annually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$3,000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$1,000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N/A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Assoc. Director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Asst. Director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Assoc., Asst. Director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Program in place/5 faculty, 5 students recognized each year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 workshops offered each semester/20 </a:t>
                      </a: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attendees/90%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satisfaction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Practices identified/in-duded in monthly newsletter</a:t>
                      </a:r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u="sng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Overall</a:t>
                      </a: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: 20% increase in service grant submissions compared to 2009-10; 80% success </a:t>
                      </a: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rate</a:t>
                      </a: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3025" marR="73025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Action Plan Example - GSR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914400"/>
            <a:ext cx="807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>
                <a:latin typeface="Calibri" pitchFamily="34" charset="0"/>
              </a:rPr>
              <a:t>Goal:  </a:t>
            </a:r>
            <a:r>
              <a:rPr lang="en-US" sz="1200" b="1" i="1" dirty="0">
                <a:latin typeface="Calibri" pitchFamily="34" charset="0"/>
                <a:cs typeface="Calibri" pitchFamily="34" charset="0"/>
              </a:rPr>
              <a:t>To provide support services to faculty and staff for the promotion and development of sponsored programs.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058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Your Turn!</a:t>
            </a:r>
            <a:endParaRPr lang="en-US" dirty="0"/>
          </a:p>
        </p:txBody>
      </p:sp>
      <p:pic>
        <p:nvPicPr>
          <p:cNvPr id="1032" name="Picture 8" descr="C:\Documents and Settings\francipl\Local Settings\Temporary Internet Files\Content.IE5\BT2D61K8\MC91022102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447800"/>
            <a:ext cx="4693380" cy="4882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829761"/>
          </a:xfrm>
        </p:spPr>
        <p:txBody>
          <a:bodyPr/>
          <a:lstStyle/>
          <a:p>
            <a:r>
              <a:rPr lang="en-US" dirty="0" smtClean="0"/>
              <a:t>Presenter: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0" y="3276600"/>
            <a:ext cx="4953000" cy="1752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Patty Francis</a:t>
            </a:r>
          </a:p>
          <a:p>
            <a:r>
              <a:rPr lang="en-US" dirty="0" smtClean="0"/>
              <a:t>Associate Provost for Institutional Assessment &amp; Effectiveness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0668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Context and Background</a:t>
            </a:r>
            <a:endParaRPr lang="en-US" dirty="0"/>
          </a:p>
        </p:txBody>
      </p:sp>
      <p:sp>
        <p:nvSpPr>
          <p:cNvPr id="14338" name="Content Placeholder 4"/>
          <p:cNvSpPr>
            <a:spLocks noGrp="1"/>
          </p:cNvSpPr>
          <p:nvPr>
            <p:ph idx="1"/>
          </p:nvPr>
        </p:nvSpPr>
        <p:spPr>
          <a:xfrm>
            <a:off x="609600" y="1066800"/>
            <a:ext cx="8305800" cy="5562600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Development of </a:t>
            </a:r>
            <a:r>
              <a:rPr lang="en-US" sz="2400" i="1" dirty="0" smtClean="0"/>
              <a:t>College’s Action Plan for Planning and Assessment</a:t>
            </a:r>
            <a:r>
              <a:rPr lang="en-US" sz="2400" dirty="0" smtClean="0"/>
              <a:t> (Spring 2008)</a:t>
            </a:r>
          </a:p>
          <a:p>
            <a:pPr lvl="1"/>
            <a:r>
              <a:rPr lang="en-US" sz="2200" dirty="0" smtClean="0"/>
              <a:t>Endorsement by College Senate (12/2008)</a:t>
            </a:r>
          </a:p>
          <a:p>
            <a:pPr lvl="1"/>
            <a:r>
              <a:rPr lang="en-US" sz="2200" dirty="0" smtClean="0"/>
              <a:t>Approval by President’s Cabinet (Spring 2009)</a:t>
            </a:r>
          </a:p>
          <a:p>
            <a:pPr lvl="0"/>
            <a:r>
              <a:rPr lang="en-US" sz="2400" dirty="0" smtClean="0"/>
              <a:t>Formation of Institutional Assessment Committee (IAC) (Spring 2009)</a:t>
            </a:r>
          </a:p>
          <a:p>
            <a:pPr lvl="0"/>
            <a:r>
              <a:rPr lang="en-US" sz="2400" dirty="0" smtClean="0"/>
              <a:t>Development of assessment guidelines by IAC and approval by President’s Cabinet (11/2009)</a:t>
            </a:r>
          </a:p>
          <a:p>
            <a:pPr lvl="0"/>
            <a:r>
              <a:rPr lang="en-US" sz="2400" dirty="0" smtClean="0"/>
              <a:t>Distribution of guidelines in 12/2009, with first plans due June 1, 2010</a:t>
            </a:r>
          </a:p>
          <a:p>
            <a:pPr lvl="0"/>
            <a:r>
              <a:rPr lang="en-US" sz="2400" dirty="0" smtClean="0"/>
              <a:t>Revision of guidelines by IAC in June 2011</a:t>
            </a:r>
          </a:p>
          <a:p>
            <a:pPr lvl="0"/>
            <a:r>
              <a:rPr lang="en-US" sz="2400" dirty="0" smtClean="0"/>
              <a:t>Submission of first assessment reports in June 2011, with second reports due June 2012</a:t>
            </a:r>
          </a:p>
          <a:p>
            <a:pPr lvl="0"/>
            <a:endParaRPr lang="en-US" b="1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71600"/>
            <a:ext cx="8305800" cy="47244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 smtClean="0"/>
              <a:t>Establishing congruence among institutional mission and goals, programmatic and unit objectives, unit activities, and assessments</a:t>
            </a:r>
          </a:p>
          <a:p>
            <a:pPr eaLnBrk="1" hangingPunct="1"/>
            <a:r>
              <a:rPr lang="en-US" sz="2800" dirty="0" smtClean="0"/>
              <a:t>Linking goals and objectives to outcomes through action plan</a:t>
            </a:r>
          </a:p>
          <a:p>
            <a:r>
              <a:rPr lang="en-US" sz="2800" dirty="0" smtClean="0"/>
              <a:t>Assessment as an ongoing, iterative process</a:t>
            </a:r>
          </a:p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Using a variety of </a:t>
            </a:r>
            <a:r>
              <a:rPr lang="en-US" sz="2800" b="1" dirty="0" smtClean="0">
                <a:solidFill>
                  <a:srgbClr val="FF0000"/>
                </a:solidFill>
              </a:rPr>
              <a:t>meaningful</a:t>
            </a:r>
            <a:r>
              <a:rPr lang="en-US" sz="2800" dirty="0" smtClean="0">
                <a:solidFill>
                  <a:srgbClr val="FF0000"/>
                </a:solidFill>
              </a:rPr>
              <a:t> measures, both quantitative and qualitative, in search of convergence</a:t>
            </a:r>
          </a:p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Using existing data sources as much as possible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Some Assessment Basics</a:t>
            </a:r>
          </a:p>
        </p:txBody>
      </p:sp>
    </p:spTree>
    <p:extLst>
      <p:ext uri="{BB962C8B-B14F-4D97-AF65-F5344CB8AC3E}">
        <p14:creationId xmlns:p14="http://schemas.microsoft.com/office/powerpoint/2010/main" val="170437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58200" cy="4343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u="sng" dirty="0" smtClean="0"/>
              <a:t>Done correctly</a:t>
            </a:r>
            <a:r>
              <a:rPr lang="en-US" dirty="0" smtClean="0"/>
              <a:t>, assessment: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Serves to </a:t>
            </a:r>
            <a:r>
              <a:rPr lang="en-US" u="sng" dirty="0" smtClean="0"/>
              <a:t>align</a:t>
            </a:r>
            <a:r>
              <a:rPr lang="en-US" dirty="0" smtClean="0"/>
              <a:t> mission, goals, objectives, and assessments across all levels of the institution</a:t>
            </a:r>
            <a:endParaRPr lang="en-US" u="sng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Initiates a “never-ending” dialogue among staff members regarding programmatic priorities, objectives and effectiveness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Offers multiple, rich opportunities for professional interaction and development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Provides (mostly) affirming data in support of existing programs and services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Provides a systematic, </a:t>
            </a:r>
            <a:r>
              <a:rPr lang="en-US" u="sng" dirty="0" smtClean="0"/>
              <a:t>focused</a:t>
            </a:r>
            <a:r>
              <a:rPr lang="en-US" dirty="0" smtClean="0"/>
              <a:t> direction for change and future activities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endParaRPr lang="en-US" u="sng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Most Important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Goals, Objectives, and Outcomes: What’s the Difference?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Goals -&gt;Objectives -&gt;Outcomes = More General (and Less Measurable)-&gt;More Specific (and More Measurable)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400" dirty="0" smtClean="0"/>
              <a:t>Goals:</a:t>
            </a:r>
          </a:p>
          <a:p>
            <a:pPr lvl="1"/>
            <a:r>
              <a:rPr lang="en-US" sz="2000" dirty="0" smtClean="0"/>
              <a:t>Statements about general intentions/purposes that are broad and more long-range in scope and not </a:t>
            </a:r>
            <a:r>
              <a:rPr lang="en-US" sz="2000" u="sng" dirty="0" smtClean="0"/>
              <a:t>directly</a:t>
            </a:r>
            <a:r>
              <a:rPr lang="en-US" sz="2000" dirty="0" smtClean="0"/>
              <a:t> measurable</a:t>
            </a:r>
          </a:p>
          <a:p>
            <a:pPr lvl="1"/>
            <a:r>
              <a:rPr lang="en-US" sz="2000" dirty="0" smtClean="0"/>
              <a:t>May come directly out of unit mission statement</a:t>
            </a:r>
          </a:p>
          <a:p>
            <a:pPr lvl="1"/>
            <a:r>
              <a:rPr lang="en-US" sz="2000" dirty="0" smtClean="0"/>
              <a:t>Usually developed at programmatic or divisional level and often are in the form of a “process” statement (i.e., begin with verbs like “establish,” “provide,” “enhance”)</a:t>
            </a:r>
          </a:p>
          <a:p>
            <a:pPr lvl="2">
              <a:buNone/>
            </a:pPr>
            <a:endParaRPr lang="en-US" sz="1800" dirty="0" smtClean="0"/>
          </a:p>
          <a:p>
            <a:pPr lvl="2"/>
            <a:endParaRPr lang="en-US" sz="1800" dirty="0" smtClean="0"/>
          </a:p>
          <a:p>
            <a:pPr lvl="2"/>
            <a:endParaRPr lang="en-US" sz="1800" dirty="0" smtClean="0"/>
          </a:p>
          <a:p>
            <a:pPr lvl="2"/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Goals, Objectives, and Outcomes: What’s the Difference?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Objectives:</a:t>
            </a:r>
          </a:p>
          <a:p>
            <a:pPr lvl="1"/>
            <a:r>
              <a:rPr lang="en-US" sz="2400" dirty="0" smtClean="0"/>
              <a:t>More specific than goals</a:t>
            </a:r>
          </a:p>
          <a:p>
            <a:pPr lvl="1"/>
            <a:r>
              <a:rPr lang="en-US" sz="2400" dirty="0" smtClean="0"/>
              <a:t>Typically there are multiple objectives for each goal</a:t>
            </a:r>
          </a:p>
          <a:p>
            <a:pPr lvl="1"/>
            <a:r>
              <a:rPr lang="en-US" sz="2400" dirty="0" smtClean="0"/>
              <a:t>Usually developed at the unit level to reflect “upper-level” goals</a:t>
            </a:r>
          </a:p>
          <a:p>
            <a:endParaRPr lang="en-US" sz="18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Goals, Objectives, and Outcomes: What’s the Difference?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3505200"/>
          </a:xfrm>
        </p:spPr>
        <p:txBody>
          <a:bodyPr>
            <a:normAutofit/>
          </a:bodyPr>
          <a:lstStyle/>
          <a:p>
            <a:r>
              <a:rPr lang="en-US" dirty="0" smtClean="0"/>
              <a:t>Outcomes:</a:t>
            </a:r>
          </a:p>
          <a:p>
            <a:pPr lvl="1"/>
            <a:r>
              <a:rPr lang="en-US" sz="2400" u="sng" dirty="0" smtClean="0"/>
              <a:t>Very</a:t>
            </a:r>
            <a:r>
              <a:rPr lang="en-US" sz="2400" dirty="0" smtClean="0"/>
              <a:t> specific statements that “translate” into assessable measures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Process- vs. results-oriented statements</a:t>
            </a:r>
          </a:p>
          <a:p>
            <a:pPr lvl="1"/>
            <a:r>
              <a:rPr lang="en-US" sz="2400" dirty="0" smtClean="0"/>
              <a:t>Two kinds, depending on assessment stage</a:t>
            </a:r>
          </a:p>
          <a:p>
            <a:pPr lvl="2"/>
            <a:r>
              <a:rPr lang="en-US" sz="2000" dirty="0" smtClean="0"/>
              <a:t>“Expected outcome” refers to </a:t>
            </a:r>
            <a:r>
              <a:rPr lang="en-US" sz="2000" u="sng" dirty="0" smtClean="0"/>
              <a:t>anticipated</a:t>
            </a:r>
            <a:r>
              <a:rPr lang="en-US" sz="2000" dirty="0" smtClean="0"/>
              <a:t> results of assessment – should include criterion to be used in determining success</a:t>
            </a:r>
          </a:p>
          <a:p>
            <a:pPr lvl="2"/>
            <a:r>
              <a:rPr lang="en-US" sz="2000" dirty="0" smtClean="0"/>
              <a:t>“Actual outcome” refers to </a:t>
            </a:r>
            <a:r>
              <a:rPr lang="en-US" sz="2000" u="sng" dirty="0" smtClean="0"/>
              <a:t>actual</a:t>
            </a:r>
            <a:r>
              <a:rPr lang="en-US" sz="2000" dirty="0" smtClean="0"/>
              <a:t> results of assessment</a:t>
            </a:r>
            <a:endParaRPr lang="en-US" sz="20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u="sng" dirty="0" smtClean="0"/>
              <a:t>Goal</a:t>
            </a:r>
            <a:endParaRPr lang="en-US" sz="2800" dirty="0" smtClean="0"/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sz="2400" dirty="0" smtClean="0"/>
              <a:t>Develop and implement processes that deliver value to the institution and campus community.</a:t>
            </a:r>
          </a:p>
          <a:p>
            <a:pPr>
              <a:buNone/>
            </a:pPr>
            <a:endParaRPr lang="en-US" sz="2400" u="sng" dirty="0" smtClean="0"/>
          </a:p>
          <a:p>
            <a:pPr>
              <a:buNone/>
            </a:pPr>
            <a:r>
              <a:rPr lang="en-US" sz="2800" u="sng" dirty="0" smtClean="0"/>
              <a:t>Objective</a:t>
            </a:r>
          </a:p>
          <a:p>
            <a:pPr>
              <a:buNone/>
            </a:pPr>
            <a:r>
              <a:rPr lang="en-US" sz="2400" dirty="0" smtClean="0"/>
              <a:t>  To identify and carry out strategies that result in the strategic allocation of resources.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800" u="sng" dirty="0" smtClean="0"/>
              <a:t>Expected Outcome</a:t>
            </a:r>
            <a:endParaRPr lang="en-US" sz="2400" u="sng" dirty="0" smtClean="0"/>
          </a:p>
          <a:p>
            <a:pPr indent="0">
              <a:buNone/>
            </a:pPr>
            <a:r>
              <a:rPr lang="en-US" sz="2400" dirty="0" smtClean="0"/>
              <a:t>During 2011-12, the total funds expended on institutional priorities will increase by 20%.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>
              <a:buNone/>
            </a:pPr>
            <a:endParaRPr lang="en-US" sz="2800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Finance and Administration Example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4506</TotalTime>
  <Words>1224</Words>
  <Application>Microsoft Office PowerPoint</Application>
  <PresentationFormat>On-screen Show (4:3)</PresentationFormat>
  <Paragraphs>428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Advancing Your Assessment Plan: Measuring What You VALUE </vt:lpstr>
      <vt:lpstr>Presenter: </vt:lpstr>
      <vt:lpstr>Context and Background</vt:lpstr>
      <vt:lpstr>Some Assessment Basics</vt:lpstr>
      <vt:lpstr>Most Important</vt:lpstr>
      <vt:lpstr>Goals, Objectives, and Outcomes: What’s the Difference?</vt:lpstr>
      <vt:lpstr>Goals, Objectives, and Outcomes: What’s the Difference? (cont.)</vt:lpstr>
      <vt:lpstr>Goals, Objectives, and Outcomes: What’s the Difference? (cont.)</vt:lpstr>
      <vt:lpstr>Finance and Administration Example </vt:lpstr>
      <vt:lpstr>Developing Outcomes: Some Tips</vt:lpstr>
      <vt:lpstr>What is Ultimate Goal of Measurement?</vt:lpstr>
      <vt:lpstr>Measuring Outcomes:  Recommended Actions</vt:lpstr>
      <vt:lpstr>Essential Components of  Action Plan</vt:lpstr>
      <vt:lpstr>Action Plan Example - IT</vt:lpstr>
      <vt:lpstr>Action Plan Example - GSR</vt:lpstr>
      <vt:lpstr>Action Plan Example - GSR</vt:lpstr>
      <vt:lpstr>Your Turn!</vt:lpstr>
    </vt:vector>
  </TitlesOfParts>
  <Company>SUNY System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SUNY GENERAL EDUCATION ASSESSMENT CONFERENCE  </dc:title>
  <dc:creator>Patricia Francis</dc:creator>
  <cp:lastModifiedBy>francipl</cp:lastModifiedBy>
  <cp:revision>529</cp:revision>
  <cp:lastPrinted>2012-04-23T17:36:50Z</cp:lastPrinted>
  <dcterms:created xsi:type="dcterms:W3CDTF">2005-04-12T20:36:43Z</dcterms:created>
  <dcterms:modified xsi:type="dcterms:W3CDTF">2013-02-13T18:06:17Z</dcterms:modified>
</cp:coreProperties>
</file>