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9"/>
  </p:notesMasterIdLst>
  <p:handoutMasterIdLst>
    <p:handoutMasterId r:id="rId10"/>
  </p:handoutMasterIdLst>
  <p:sldIdLst>
    <p:sldId id="256" r:id="rId2"/>
    <p:sldId id="340" r:id="rId3"/>
    <p:sldId id="354" r:id="rId4"/>
    <p:sldId id="355" r:id="rId5"/>
    <p:sldId id="361" r:id="rId6"/>
    <p:sldId id="362" r:id="rId7"/>
    <p:sldId id="3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12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21108C4-800C-48C5-91FB-651181CCD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55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6095E4F-5256-44C0-AF73-5E022332C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806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9E4322-083A-45B7-9D26-9294BBD8AC0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FE4903-E73C-4EF6-96B2-144635234CC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FE4903-E73C-4EF6-96B2-144635234CC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FE4903-E73C-4EF6-96B2-144635234CCC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FE4903-E73C-4EF6-96B2-144635234CCC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FE4903-E73C-4EF6-96B2-144635234CCC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392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92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E515B-CFEA-497C-B3AB-A7FAE8870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2A050-BFF5-4402-9018-04C41ADAC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AAB77-AE25-4E9C-BCFC-FA0258D8E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7E942-CBC8-4013-B0E3-731E853E49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E7EAA-10BE-4E8D-B6B1-8C8A46541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DA8F2-E11E-48FA-A14A-3B2823F6C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355B6-C15C-4AB0-8365-E02F67A9A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317A1-F010-43A4-B64D-4B8425049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F5835-0067-4188-865E-6AE064DB2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9CD82-4C3C-4773-AC5D-E4FD62222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37348-1225-48BF-85EE-5CE1D48AA9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57BF7598-EDB0-410C-9F51-2165F933A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3824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824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824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3824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3824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3825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3825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825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3825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5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oiae@oneonta.ed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743200"/>
            <a:ext cx="7699375" cy="1905000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General Education Assessment Workshop:</a:t>
            </a:r>
            <a:br>
              <a:rPr lang="en-US" sz="3600" dirty="0" smtClean="0"/>
            </a:br>
            <a:r>
              <a:rPr lang="en-US" sz="3600" dirty="0" smtClean="0"/>
              <a:t>Spring 2013 Attributes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495800"/>
            <a:ext cx="7391400" cy="205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General Education Assessment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Committee (GEAC)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SUNY Oneonta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November 28, 2012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pic>
        <p:nvPicPr>
          <p:cNvPr id="3076" name="Picture 5" descr="http://www.oneonta.edu/Imagelib/dragon/tn/p10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4572000"/>
            <a:ext cx="192881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610600" cy="1371600"/>
          </a:xfrm>
        </p:spPr>
        <p:txBody>
          <a:bodyPr/>
          <a:lstStyle/>
          <a:p>
            <a:pPr algn="ctr"/>
            <a:r>
              <a:rPr lang="en-US" sz="4000" dirty="0" smtClean="0"/>
              <a:t>Workshop Structure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229600" cy="2743200"/>
          </a:xfrm>
        </p:spPr>
        <p:txBody>
          <a:bodyPr/>
          <a:lstStyle/>
          <a:p>
            <a:pPr marL="742950" indent="-742950">
              <a:buFont typeface="+mj-lt"/>
              <a:buAutoNum type="arabicPeriod"/>
              <a:defRPr/>
            </a:pPr>
            <a:r>
              <a:rPr lang="en-US" dirty="0" smtClean="0"/>
              <a:t>Presentation/Discussion of process</a:t>
            </a:r>
          </a:p>
          <a:p>
            <a:pPr lvl="2">
              <a:defRPr/>
            </a:pPr>
            <a:r>
              <a:rPr lang="en-US" dirty="0" smtClean="0"/>
              <a:t>Deborah Farro-Lynd, Mathematics, Computer Science, and Statistics</a:t>
            </a:r>
          </a:p>
          <a:p>
            <a:pPr lvl="2">
              <a:defRPr/>
            </a:pPr>
            <a:r>
              <a:rPr lang="en-US" dirty="0" smtClean="0"/>
              <a:t>Brett Heindl, Political Science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dirty="0" smtClean="0"/>
              <a:t>Small working sessions (facilitated by GEAC members)</a:t>
            </a:r>
          </a:p>
          <a:p>
            <a:pPr marL="742950" indent="-742950">
              <a:defRPr/>
            </a:pPr>
            <a:endParaRPr lang="en-US" sz="4400" b="1" i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en-US" sz="4400" b="1" i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en-US" i="1" dirty="0" smtClean="0">
              <a:solidFill>
                <a:srgbClr val="7030A0"/>
              </a:solidFill>
            </a:endParaRPr>
          </a:p>
          <a:p>
            <a:pPr algn="ctr">
              <a:buNone/>
              <a:defRPr/>
            </a:pPr>
            <a:r>
              <a:rPr lang="en-US" sz="4000" dirty="0" smtClean="0"/>
              <a:t>			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GEAC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3505200"/>
          </a:xfrm>
        </p:spPr>
        <p:txBody>
          <a:bodyPr/>
          <a:lstStyle/>
          <a:p>
            <a:r>
              <a:rPr lang="en-US" sz="2200" dirty="0" smtClean="0"/>
              <a:t>John Bagby, Theatre</a:t>
            </a:r>
          </a:p>
          <a:p>
            <a:r>
              <a:rPr lang="en-US" sz="2200" dirty="0" smtClean="0"/>
              <a:t>Suzanne Black, English (Fall 2012)</a:t>
            </a:r>
          </a:p>
          <a:p>
            <a:r>
              <a:rPr lang="en-US" sz="2200" dirty="0" smtClean="0"/>
              <a:t>Amie Doughty, English*</a:t>
            </a:r>
          </a:p>
          <a:p>
            <a:r>
              <a:rPr lang="en-US" sz="2200" dirty="0" smtClean="0"/>
              <a:t>Deborah </a:t>
            </a:r>
            <a:r>
              <a:rPr lang="en-US" sz="2200" dirty="0" err="1" smtClean="0"/>
              <a:t>Farro</a:t>
            </a:r>
            <a:r>
              <a:rPr lang="en-US" sz="2200" dirty="0" smtClean="0"/>
              <a:t>-Lynd, Mathematics</a:t>
            </a:r>
          </a:p>
          <a:p>
            <a:r>
              <a:rPr lang="en-US" sz="2200" dirty="0" smtClean="0"/>
              <a:t>Brian Haley, Anthropology</a:t>
            </a:r>
          </a:p>
          <a:p>
            <a:r>
              <a:rPr lang="en-US" sz="2200" dirty="0"/>
              <a:t>Brett Heindl, Political Science</a:t>
            </a:r>
          </a:p>
          <a:p>
            <a:endParaRPr lang="en-US" sz="22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4038600" cy="4419600"/>
          </a:xfrm>
        </p:spPr>
        <p:txBody>
          <a:bodyPr/>
          <a:lstStyle/>
          <a:p>
            <a:r>
              <a:rPr lang="en-US" sz="2200" dirty="0" smtClean="0"/>
              <a:t>Kirsten Hilpert, Human Ecology</a:t>
            </a:r>
            <a:endParaRPr lang="en-US" sz="2200" dirty="0"/>
          </a:p>
          <a:p>
            <a:r>
              <a:rPr lang="en-US" sz="2200" dirty="0" smtClean="0"/>
              <a:t>Vicky Lentz, Biology (Chair)</a:t>
            </a:r>
          </a:p>
          <a:p>
            <a:r>
              <a:rPr lang="en-US" sz="2200" dirty="0" smtClean="0"/>
              <a:t>Yuriy Malikov, History</a:t>
            </a:r>
          </a:p>
          <a:p>
            <a:r>
              <a:rPr lang="en-US" sz="2200" dirty="0" smtClean="0"/>
              <a:t>Gayane Torosyan, Communication Arts</a:t>
            </a:r>
          </a:p>
          <a:p>
            <a:r>
              <a:rPr lang="en-US" sz="2200" dirty="0" smtClean="0"/>
              <a:t>William Vining, Chemistry &amp; Biochemistry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5791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*On sabbatical, Fall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610600" cy="1371600"/>
          </a:xfrm>
        </p:spPr>
        <p:txBody>
          <a:bodyPr/>
          <a:lstStyle/>
          <a:p>
            <a:pPr algn="ctr"/>
            <a:r>
              <a:rPr lang="en-US" sz="4000" dirty="0" smtClean="0"/>
              <a:t>Recent Changes in GE </a:t>
            </a:r>
            <a:br>
              <a:rPr lang="en-US" sz="4000" dirty="0" smtClean="0"/>
            </a:br>
            <a:r>
              <a:rPr lang="en-US" sz="4000" dirty="0" smtClean="0"/>
              <a:t>Assessment Process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/>
          <a:lstStyle/>
          <a:p>
            <a:pPr marL="742950" indent="-742950">
              <a:defRPr/>
            </a:pPr>
            <a:r>
              <a:rPr lang="en-US" sz="2800" dirty="0" smtClean="0"/>
              <a:t>Schedule - attributes now only assessed once every three years</a:t>
            </a:r>
          </a:p>
          <a:p>
            <a:pPr marL="742950" indent="-742950">
              <a:defRPr/>
            </a:pPr>
            <a:r>
              <a:rPr lang="en-US" sz="2800" dirty="0" smtClean="0"/>
              <a:t>New forms intended to place emphasis on use of assessment data to inform teaching and learning</a:t>
            </a:r>
          </a:p>
          <a:p>
            <a:pPr marL="742950" indent="-742950">
              <a:defRPr/>
            </a:pPr>
            <a:r>
              <a:rPr lang="en-US" sz="2800" dirty="0" smtClean="0"/>
              <a:t>Elimination of Critical Thinking and Information Management as required attributes for all GE courses</a:t>
            </a:r>
          </a:p>
          <a:p>
            <a:pPr marL="742950" indent="-742950">
              <a:defRPr/>
            </a:pPr>
            <a:r>
              <a:rPr lang="en-US" sz="2800" dirty="0" smtClean="0"/>
              <a:t>Life of the Mind sessions dedicated to GE assessment as part of “closing the loop”</a:t>
            </a:r>
          </a:p>
          <a:p>
            <a:pPr algn="ctr">
              <a:defRPr/>
            </a:pPr>
            <a:endParaRPr lang="en-US" sz="4400" b="1" i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en-US" i="1" dirty="0" smtClean="0">
              <a:solidFill>
                <a:srgbClr val="7030A0"/>
              </a:solidFill>
            </a:endParaRPr>
          </a:p>
          <a:p>
            <a:pPr algn="ctr">
              <a:buNone/>
              <a:defRPr/>
            </a:pPr>
            <a:r>
              <a:rPr lang="en-US" sz="4000" dirty="0" smtClean="0"/>
              <a:t>			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610600" cy="1371600"/>
          </a:xfrm>
        </p:spPr>
        <p:txBody>
          <a:bodyPr/>
          <a:lstStyle/>
          <a:p>
            <a:pPr algn="ctr"/>
            <a:r>
              <a:rPr lang="en-US" sz="4000" dirty="0" smtClean="0"/>
              <a:t>Planning Your General Education Assessment – “Do’s”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53000"/>
          </a:xfrm>
        </p:spPr>
        <p:txBody>
          <a:bodyPr/>
          <a:lstStyle/>
          <a:p>
            <a:pPr marL="742950" indent="-742950">
              <a:defRPr/>
            </a:pPr>
            <a:r>
              <a:rPr lang="en-US" sz="2800" dirty="0" smtClean="0"/>
              <a:t>Make sure student learning outcomes (SLOs) that are part of your attribute are listed on your syllabus</a:t>
            </a:r>
          </a:p>
          <a:p>
            <a:pPr marL="742950" indent="-742950">
              <a:defRPr/>
            </a:pPr>
            <a:r>
              <a:rPr lang="en-US" sz="2800" dirty="0" smtClean="0"/>
              <a:t>Assess all SLOs that are part of your attribute – do not add or delete attributes</a:t>
            </a:r>
          </a:p>
          <a:p>
            <a:pPr marL="742950" indent="-742950">
              <a:defRPr/>
            </a:pPr>
            <a:r>
              <a:rPr lang="en-US" sz="2800" dirty="0" smtClean="0"/>
              <a:t>Make sure your assignments map to the SLOs</a:t>
            </a:r>
          </a:p>
          <a:p>
            <a:pPr marL="742950" indent="-742950">
              <a:defRPr/>
            </a:pPr>
            <a:r>
              <a:rPr lang="en-US" sz="2800" dirty="0" smtClean="0"/>
              <a:t>Have systematic way of evaluating non-quantitative assignments (e.g., rubrics)</a:t>
            </a:r>
          </a:p>
          <a:p>
            <a:pPr algn="ctr">
              <a:defRPr/>
            </a:pPr>
            <a:endParaRPr lang="en-US" sz="4400" b="1" i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en-US" i="1" dirty="0" smtClean="0">
              <a:solidFill>
                <a:srgbClr val="7030A0"/>
              </a:solidFill>
            </a:endParaRPr>
          </a:p>
          <a:p>
            <a:pPr algn="ctr">
              <a:buNone/>
              <a:defRPr/>
            </a:pPr>
            <a:r>
              <a:rPr lang="en-US" sz="4000" dirty="0" smtClean="0"/>
              <a:t>			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610600" cy="1371600"/>
          </a:xfrm>
        </p:spPr>
        <p:txBody>
          <a:bodyPr/>
          <a:lstStyle/>
          <a:p>
            <a:pPr algn="ctr"/>
            <a:r>
              <a:rPr lang="en-US" sz="4000" dirty="0" smtClean="0"/>
              <a:t>Planning Your General Education Assessment – “</a:t>
            </a:r>
            <a:r>
              <a:rPr lang="en-US" sz="4000" dirty="0" err="1" smtClean="0"/>
              <a:t>Don’t’s</a:t>
            </a:r>
            <a:r>
              <a:rPr lang="en-US" sz="4000" dirty="0" smtClean="0"/>
              <a:t>”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53000"/>
          </a:xfrm>
        </p:spPr>
        <p:txBody>
          <a:bodyPr/>
          <a:lstStyle/>
          <a:p>
            <a:pPr marL="742950" indent="-742950">
              <a:defRPr/>
            </a:pPr>
            <a:r>
              <a:rPr lang="en-US" sz="2800" dirty="0" smtClean="0"/>
              <a:t>Do not use final course grades as measures for your SLOs</a:t>
            </a:r>
          </a:p>
          <a:p>
            <a:pPr marL="742950" indent="-742950">
              <a:defRPr/>
            </a:pPr>
            <a:r>
              <a:rPr lang="en-US" sz="2800" dirty="0" smtClean="0"/>
              <a:t>Do not add SLOs to the reporting form (fine to have them, but not needed as part of GE assessment)</a:t>
            </a:r>
          </a:p>
          <a:p>
            <a:pPr algn="ctr">
              <a:defRPr/>
            </a:pPr>
            <a:endParaRPr lang="en-US" sz="4400" b="1" i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en-US" i="1" dirty="0" smtClean="0">
              <a:solidFill>
                <a:srgbClr val="7030A0"/>
              </a:solidFill>
            </a:endParaRPr>
          </a:p>
          <a:p>
            <a:pPr algn="ctr">
              <a:buNone/>
              <a:defRPr/>
            </a:pPr>
            <a:r>
              <a:rPr lang="en-US" sz="4000" dirty="0" smtClean="0"/>
              <a:t>			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610600" cy="1371600"/>
          </a:xfrm>
        </p:spPr>
        <p:txBody>
          <a:bodyPr/>
          <a:lstStyle/>
          <a:p>
            <a:pPr algn="ctr"/>
            <a:r>
              <a:rPr lang="en-US" sz="4000" dirty="0" smtClean="0"/>
              <a:t>Submitting Your Assessment Report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53000"/>
          </a:xfrm>
        </p:spPr>
        <p:txBody>
          <a:bodyPr/>
          <a:lstStyle/>
          <a:p>
            <a:pPr marL="742950" indent="-742950">
              <a:defRPr/>
            </a:pPr>
            <a:r>
              <a:rPr lang="en-US" sz="2800" dirty="0" smtClean="0"/>
              <a:t>Reports are due within two weeks of your final exam</a:t>
            </a:r>
          </a:p>
          <a:p>
            <a:pPr marL="742950" indent="-742950">
              <a:defRPr/>
            </a:pPr>
            <a:r>
              <a:rPr lang="en-US" sz="2800" dirty="0" smtClean="0"/>
              <a:t>Reports should be submitted to:</a:t>
            </a:r>
          </a:p>
          <a:p>
            <a:pPr marL="1543050" lvl="2" indent="-742950">
              <a:defRPr/>
            </a:pPr>
            <a:r>
              <a:rPr lang="en-US" sz="2000" dirty="0" smtClean="0">
                <a:hlinkClick r:id="rId3"/>
              </a:rPr>
              <a:t>oiae@oneonta.edu</a:t>
            </a:r>
            <a:endParaRPr lang="en-US" sz="2000" dirty="0" smtClean="0"/>
          </a:p>
          <a:p>
            <a:pPr marL="1543050" lvl="2" indent="-742950">
              <a:defRPr/>
            </a:pPr>
            <a:r>
              <a:rPr lang="en-US" sz="2000" dirty="0" smtClean="0"/>
              <a:t>Your department chair</a:t>
            </a:r>
          </a:p>
          <a:p>
            <a:pPr marL="742950" indent="-742950">
              <a:defRPr/>
            </a:pPr>
            <a:r>
              <a:rPr lang="en-US" sz="2800" dirty="0" smtClean="0"/>
              <a:t>If you use a rubric, include a copy of it when you submit your assessment report</a:t>
            </a:r>
          </a:p>
          <a:p>
            <a:pPr algn="ctr">
              <a:defRPr/>
            </a:pPr>
            <a:endParaRPr lang="en-US" sz="4400" b="1" i="1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en-US" i="1" dirty="0" smtClean="0">
              <a:solidFill>
                <a:srgbClr val="7030A0"/>
              </a:solidFill>
            </a:endParaRPr>
          </a:p>
          <a:p>
            <a:pPr algn="ctr">
              <a:buNone/>
              <a:defRPr/>
            </a:pPr>
            <a:r>
              <a:rPr lang="en-US" sz="4000" dirty="0" smtClean="0"/>
              <a:t>			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FF0000"/>
      </a:lt2>
      <a:accent1>
        <a:srgbClr val="7F7F7F"/>
      </a:accent1>
      <a:accent2>
        <a:srgbClr val="7F7F7F"/>
      </a:accent2>
      <a:accent3>
        <a:srgbClr val="D8D8D8"/>
      </a:accent3>
      <a:accent4>
        <a:srgbClr val="000000"/>
      </a:accent4>
      <a:accent5>
        <a:srgbClr val="D8D8D8"/>
      </a:accent5>
      <a:accent6>
        <a:srgbClr val="7F7F7F"/>
      </a:accent6>
      <a:hlink>
        <a:srgbClr val="7F7F7F"/>
      </a:hlink>
      <a:folHlink>
        <a:srgbClr val="BFBFBF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4263</TotalTime>
  <Words>327</Words>
  <Application>Microsoft Office PowerPoint</Application>
  <PresentationFormat>On-screen Show (4:3)</PresentationFormat>
  <Paragraphs>64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Pixel</vt:lpstr>
      <vt:lpstr>General Education Assessment Workshop: Spring 2013 Attributes  </vt:lpstr>
      <vt:lpstr>Workshop Structure</vt:lpstr>
      <vt:lpstr>GEAC Members</vt:lpstr>
      <vt:lpstr>Recent Changes in GE  Assessment Process</vt:lpstr>
      <vt:lpstr>Planning Your General Education Assessment – “Do’s”</vt:lpstr>
      <vt:lpstr>Planning Your General Education Assessment – “Don’t’s”</vt:lpstr>
      <vt:lpstr>Submitting Your Assessment Report</vt:lpstr>
    </vt:vector>
  </TitlesOfParts>
  <Company>SUNY System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SUNY GENERAL EDUCATION ASSESSMENT CONFERENCE  </dc:title>
  <dc:creator>Patricia Francis</dc:creator>
  <cp:lastModifiedBy>francipl</cp:lastModifiedBy>
  <cp:revision>477</cp:revision>
  <dcterms:created xsi:type="dcterms:W3CDTF">2005-04-12T20:36:43Z</dcterms:created>
  <dcterms:modified xsi:type="dcterms:W3CDTF">2013-02-13T19:29:35Z</dcterms:modified>
</cp:coreProperties>
</file>