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3"/>
  </p:handoutMasterIdLst>
  <p:sldIdLst>
    <p:sldId id="256" r:id="rId2"/>
    <p:sldId id="283" r:id="rId3"/>
    <p:sldId id="285" r:id="rId4"/>
    <p:sldId id="284" r:id="rId5"/>
    <p:sldId id="286" r:id="rId6"/>
    <p:sldId id="261" r:id="rId7"/>
    <p:sldId id="263" r:id="rId8"/>
    <p:sldId id="287" r:id="rId9"/>
    <p:sldId id="276" r:id="rId10"/>
    <p:sldId id="277" r:id="rId11"/>
    <p:sldId id="264" r:id="rId12"/>
    <p:sldId id="265" r:id="rId13"/>
    <p:sldId id="279" r:id="rId14"/>
    <p:sldId id="289" r:id="rId15"/>
    <p:sldId id="292" r:id="rId16"/>
    <p:sldId id="278" r:id="rId17"/>
    <p:sldId id="290" r:id="rId18"/>
    <p:sldId id="282" r:id="rId19"/>
    <p:sldId id="288" r:id="rId20"/>
    <p:sldId id="293" r:id="rId21"/>
    <p:sldId id="29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7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878191-1992-4CE0-848B-3B2B97E71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0F983-9170-48A7-8D35-D5FB33C75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F273E-7465-41CA-AFF9-B0D1DD19C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2B914-C5FD-4775-95BA-52E25DBB2D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EF21F-772F-4D84-A2D4-E25B020F79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CF345-F7BC-49A9-8120-97EC62688C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F13C0-0CDB-445B-956C-78FED9FE4B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1CBA2-ADE6-40B8-B7B4-42001F785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C3355-F0F9-4F4A-8A1F-86448F31B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CF3B3-F27B-461A-8852-5B154C107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4336D-1265-43AE-8DE0-C1365B7530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29FDA-B2CF-4D00-A43B-7FA6218021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7509903C-5FD5-4E65-A126-C7725236E0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Curriculum Mapping: Assessment’s Second Step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Office of Institutional Assessment &amp; Effectiveness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Fall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3400" b="1" dirty="0" smtClean="0"/>
              <a:t>Sample Curriculum Map – Do Courses Address Program SLOs?</a:t>
            </a:r>
            <a:endParaRPr lang="en-US" sz="2500" b="1" dirty="0" smtClean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idx="1"/>
          </p:nvPr>
        </p:nvGraphicFramePr>
        <p:xfrm>
          <a:off x="1143000" y="1524000"/>
          <a:ext cx="7835900" cy="4800600"/>
        </p:xfrm>
        <a:graphic>
          <a:graphicData uri="http://schemas.openxmlformats.org/presentationml/2006/ole">
            <p:oleObj spid="_x0000_s1026" name="Document" r:id="rId3" imgW="11650600" imgH="7137374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82000" cy="1139825"/>
          </a:xfrm>
        </p:spPr>
        <p:txBody>
          <a:bodyPr/>
          <a:lstStyle/>
          <a:p>
            <a:pPr algn="ctr" eaLnBrk="1" hangingPunct="1"/>
            <a:r>
              <a:rPr lang="en-US" sz="3800" b="1" smtClean="0"/>
              <a:t>Some Observations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229600" cy="4419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Even simplest approach reveals important information</a:t>
            </a:r>
          </a:p>
          <a:p>
            <a:pPr lvl="1" eaLnBrk="1" hangingPunct="1"/>
            <a:r>
              <a:rPr lang="en-US" sz="2200" dirty="0" smtClean="0"/>
              <a:t>Redundancies and gaps in coverage of objectives</a:t>
            </a:r>
          </a:p>
          <a:p>
            <a:pPr lvl="1" eaLnBrk="1" hangingPunct="1"/>
            <a:r>
              <a:rPr lang="en-US" sz="2200" dirty="0" smtClean="0"/>
              <a:t>Similarities and differences among courses (and course sections)</a:t>
            </a:r>
          </a:p>
          <a:p>
            <a:pPr lvl="1" eaLnBrk="1" hangingPunct="1"/>
            <a:r>
              <a:rPr lang="en-US" sz="2200" dirty="0" smtClean="0"/>
              <a:t>Notice “shift down” to the right, reflecting SLOs that are arranged hierarchically</a:t>
            </a:r>
          </a:p>
          <a:p>
            <a:pPr eaLnBrk="1" hangingPunct="1"/>
            <a:r>
              <a:rPr lang="en-US" sz="2600" dirty="0" smtClean="0"/>
              <a:t>But, there are problems</a:t>
            </a:r>
          </a:p>
          <a:p>
            <a:pPr lvl="1" eaLnBrk="1" hangingPunct="1"/>
            <a:r>
              <a:rPr lang="en-US" sz="2200" dirty="0" smtClean="0"/>
              <a:t>No indication of </a:t>
            </a:r>
            <a:r>
              <a:rPr lang="en-US" sz="2200" u="sng" dirty="0" smtClean="0"/>
              <a:t>extent</a:t>
            </a:r>
            <a:r>
              <a:rPr lang="en-US" sz="2200" dirty="0" smtClean="0"/>
              <a:t> to which courses cover objectives</a:t>
            </a:r>
          </a:p>
          <a:p>
            <a:pPr lvl="1" eaLnBrk="1" hangingPunct="1"/>
            <a:r>
              <a:rPr lang="en-US" sz="2200" dirty="0" smtClean="0"/>
              <a:t>Possible over-estimation of coverage by faculty (with no check on the process)</a:t>
            </a:r>
          </a:p>
          <a:p>
            <a:pPr lvl="1" eaLnBrk="1" hangingPunct="1"/>
            <a:r>
              <a:rPr lang="en-US" sz="2200" dirty="0" smtClean="0"/>
              <a:t>Still much effort, without much information yielded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b="1" smtClean="0"/>
              <a:t>Maximizing Information Gained Through Curriculum Mapping</a:t>
            </a:r>
            <a:endParaRPr lang="en-US" sz="3800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Have faculty indicate the extent to which they cover the learning objectives for each course they teach</a:t>
            </a:r>
          </a:p>
          <a:p>
            <a:pPr eaLnBrk="1" hangingPunct="1"/>
            <a:r>
              <a:rPr lang="en-US" dirty="0" smtClean="0"/>
              <a:t>Other information of interest: At what </a:t>
            </a:r>
            <a:r>
              <a:rPr lang="en-US" u="sng" dirty="0" smtClean="0"/>
              <a:t>level</a:t>
            </a:r>
            <a:r>
              <a:rPr lang="en-US" dirty="0" smtClean="0"/>
              <a:t> are SLOs being covered across the curriculum?</a:t>
            </a:r>
          </a:p>
          <a:p>
            <a:pPr lvl="1" eaLnBrk="1" hangingPunct="1"/>
            <a:r>
              <a:rPr lang="en-US" dirty="0" smtClean="0"/>
              <a:t>Provides additional insight into coherence of curriculum, and might be helpful when it’s time to assess program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dirty="0" smtClean="0"/>
              <a:t>Sample Curriculum Map – How Much Do </a:t>
            </a:r>
            <a:br>
              <a:rPr lang="en-US" sz="3400" b="1" dirty="0" smtClean="0"/>
            </a:br>
            <a:r>
              <a:rPr lang="en-US" sz="3400" b="1" dirty="0" smtClean="0"/>
              <a:t>Courses Address Program SLOs?</a:t>
            </a:r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>
            <p:ph idx="1"/>
          </p:nvPr>
        </p:nvGraphicFramePr>
        <p:xfrm>
          <a:off x="1371600" y="1600200"/>
          <a:ext cx="7543800" cy="4876800"/>
        </p:xfrm>
        <a:graphic>
          <a:graphicData uri="http://schemas.openxmlformats.org/presentationml/2006/ole">
            <p:oleObj spid="_x0000_s3076" name="Document" r:id="rId3" imgW="11887454" imgH="8039671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dirty="0" smtClean="0"/>
              <a:t>Sample Curriculum Map – At What Level Do Courses Address Program SLOs?</a:t>
            </a:r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>
            <p:ph idx="1"/>
          </p:nvPr>
        </p:nvGraphicFramePr>
        <p:xfrm>
          <a:off x="1350963" y="1603375"/>
          <a:ext cx="7183437" cy="4721225"/>
        </p:xfrm>
        <a:graphic>
          <a:graphicData uri="http://schemas.openxmlformats.org/presentationml/2006/ole">
            <p:oleObj spid="_x0000_s33794" name="Document" r:id="rId3" imgW="11887454" imgH="7827323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dirty="0" smtClean="0"/>
              <a:t>Linking Curriculum Mapping to Step #3 (Assessment)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During mapping exercise, ask faculty if they are assessing students’ mastery of the objectives</a:t>
            </a:r>
          </a:p>
          <a:p>
            <a:pPr lvl="1" eaLnBrk="1" hangingPunct="1"/>
            <a:r>
              <a:rPr lang="en-US" dirty="0" smtClean="0"/>
              <a:t>This requires construction of assignments that link </a:t>
            </a:r>
            <a:r>
              <a:rPr lang="en-US" u="sng" dirty="0" smtClean="0"/>
              <a:t>specifically</a:t>
            </a:r>
            <a:r>
              <a:rPr lang="en-US" dirty="0" smtClean="0"/>
              <a:t> to the SLOs</a:t>
            </a:r>
            <a:endParaRPr lang="en-US" u="sng" dirty="0" smtClean="0"/>
          </a:p>
          <a:p>
            <a:pPr eaLnBrk="1" hangingPunct="1"/>
            <a:r>
              <a:rPr lang="en-US" dirty="0" smtClean="0"/>
              <a:t>If so, have them indicate the type of measure they are using, and even the specific assessment activity being utilized</a:t>
            </a:r>
          </a:p>
          <a:p>
            <a:pPr lvl="1" eaLnBrk="1" hangingPunct="1"/>
            <a:r>
              <a:rPr lang="en-US" dirty="0" smtClean="0"/>
              <a:t>This will make transition to “Step 3” much easier!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smtClean="0"/>
              <a:t>Sample Information Form</a:t>
            </a:r>
            <a:endParaRPr lang="en-US" sz="3400" smtClean="0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>
            <p:ph idx="1"/>
          </p:nvPr>
        </p:nvGraphicFramePr>
        <p:xfrm>
          <a:off x="685800" y="914400"/>
          <a:ext cx="7807325" cy="5064125"/>
        </p:xfrm>
        <a:graphic>
          <a:graphicData uri="http://schemas.openxmlformats.org/presentationml/2006/ole">
            <p:oleObj spid="_x0000_s2050" name="Document" r:id="rId3" imgW="10058400" imgH="77724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dirty="0" smtClean="0"/>
              <a:t>Sample Curriculum Map – How Do </a:t>
            </a:r>
            <a:br>
              <a:rPr lang="en-US" sz="3400" b="1" dirty="0" smtClean="0"/>
            </a:br>
            <a:r>
              <a:rPr lang="en-US" sz="3400" b="1" dirty="0" smtClean="0"/>
              <a:t>Courses Assess Program SLOs?</a:t>
            </a:r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>
            <p:ph idx="1"/>
          </p:nvPr>
        </p:nvGraphicFramePr>
        <p:xfrm>
          <a:off x="1336675" y="1600200"/>
          <a:ext cx="7154863" cy="4648200"/>
        </p:xfrm>
        <a:graphic>
          <a:graphicData uri="http://schemas.openxmlformats.org/presentationml/2006/ole">
            <p:oleObj spid="_x0000_s34818" name="Document" r:id="rId3" imgW="11887185" imgH="7722973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dirty="0" smtClean="0"/>
              <a:t>Summarizing the Benefits of Curriculum Mapping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Effective tool for consensus- and community-building in a department or program</a:t>
            </a:r>
          </a:p>
          <a:p>
            <a:pPr eaLnBrk="1" hangingPunct="1"/>
            <a:r>
              <a:rPr lang="en-US" sz="2800" dirty="0" smtClean="0"/>
              <a:t>Makes it clear that intended curriculum is indeed being “delivered”</a:t>
            </a:r>
          </a:p>
          <a:p>
            <a:pPr eaLnBrk="1" hangingPunct="1"/>
            <a:r>
              <a:rPr lang="en-US" sz="2800" dirty="0" smtClean="0"/>
              <a:t>Promotes “holistic” perspective of a curriculum</a:t>
            </a:r>
          </a:p>
          <a:p>
            <a:pPr eaLnBrk="1" hangingPunct="1"/>
            <a:r>
              <a:rPr lang="en-US" sz="2800" dirty="0" smtClean="0"/>
              <a:t>Clarifies relationships between courses (e.g., course sections, prerequisites)</a:t>
            </a:r>
          </a:p>
          <a:p>
            <a:pPr eaLnBrk="1" hangingPunct="1"/>
            <a:r>
              <a:rPr lang="en-US" sz="2800" dirty="0" smtClean="0"/>
              <a:t>Can result in prolific assessment database through “extraction;” sets program up for Step 3 (Assessment)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b="1" dirty="0" smtClean="0"/>
              <a:t>Some Important Questions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382000" cy="53340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Do all courses in a program have to be mapped?</a:t>
            </a:r>
          </a:p>
          <a:p>
            <a:pPr lvl="1" eaLnBrk="1" hangingPunct="1"/>
            <a:r>
              <a:rPr lang="en-US" sz="2400" dirty="0" smtClean="0"/>
              <a:t>No, but should include all required courses as well as those taken by large number of majors</a:t>
            </a:r>
          </a:p>
          <a:p>
            <a:pPr eaLnBrk="1" hangingPunct="1"/>
            <a:r>
              <a:rPr lang="en-US" sz="2600" dirty="0" smtClean="0"/>
              <a:t>Is redundancy always bad?</a:t>
            </a:r>
          </a:p>
          <a:p>
            <a:pPr lvl="1" eaLnBrk="1" hangingPunct="1"/>
            <a:r>
              <a:rPr lang="en-US" sz="2400" dirty="0" smtClean="0"/>
              <a:t>No, some majors (e.g., mathematics, the sciences) may intentionally “build in” redundancy – that’s a faculty decision</a:t>
            </a:r>
          </a:p>
          <a:p>
            <a:pPr eaLnBrk="1" hangingPunct="1"/>
            <a:r>
              <a:rPr lang="en-US" sz="2600" dirty="0" smtClean="0"/>
              <a:t>Do cognates have to be mapped?</a:t>
            </a:r>
          </a:p>
          <a:p>
            <a:pPr lvl="1" eaLnBrk="1" hangingPunct="1"/>
            <a:r>
              <a:rPr lang="en-US" sz="2400" dirty="0" smtClean="0"/>
              <a:t>No, but good opportunity to:</a:t>
            </a:r>
          </a:p>
          <a:p>
            <a:pPr lvl="2" eaLnBrk="1" hangingPunct="1"/>
            <a:r>
              <a:rPr lang="en-US" sz="2000" dirty="0" smtClean="0"/>
              <a:t>Review rationale for cognates</a:t>
            </a:r>
          </a:p>
          <a:p>
            <a:pPr lvl="2" eaLnBrk="1" hangingPunct="1"/>
            <a:r>
              <a:rPr lang="en-US" sz="2000" dirty="0" smtClean="0"/>
              <a:t>Discuss with departments offering cognates the student learning outcomes you intend students to achieve in those courses</a:t>
            </a:r>
            <a:r>
              <a:rPr lang="en-US" dirty="0" smtClean="0"/>
              <a:t>	</a:t>
            </a:r>
            <a:r>
              <a:rPr lang="en-US" dirty="0" smtClean="0"/>
              <a:t>	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Important Assessment “Basics”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600" dirty="0" smtClean="0"/>
              <a:t>Establishing congruence among institutional goals, programmatic and course objectives, learning opportunities, and assessments</a:t>
            </a:r>
          </a:p>
          <a:p>
            <a:pPr eaLnBrk="1" hangingPunct="1"/>
            <a:r>
              <a:rPr lang="en-US" sz="2600" dirty="0" smtClean="0"/>
              <a:t>Linkages to disciplinary (and, as appropriate, accreditation/certification) standards</a:t>
            </a:r>
          </a:p>
          <a:p>
            <a:pPr eaLnBrk="1" hangingPunct="1"/>
            <a:r>
              <a:rPr lang="en-US" sz="2600" dirty="0" smtClean="0"/>
              <a:t>Using a variety of measures, both quantitative and qualitative, in search of convergence</a:t>
            </a:r>
          </a:p>
          <a:p>
            <a:pPr eaLnBrk="1" hangingPunct="1"/>
            <a:r>
              <a:rPr lang="en-US" sz="2600" dirty="0" smtClean="0"/>
              <a:t>Value of course-embedded assessment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Developing an Assessment Plan:</a:t>
            </a:r>
            <a:br>
              <a:rPr lang="en-US" sz="4000" b="1" dirty="0" smtClean="0"/>
            </a:br>
            <a:r>
              <a:rPr lang="en-US" sz="4000" b="1" dirty="0" smtClean="0"/>
              <a:t>Some Important Dates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May 3, 2010: Submission of Step 1 (Establishing Objectives) of college guidelines</a:t>
            </a:r>
          </a:p>
          <a:p>
            <a:pPr lvl="1" eaLnBrk="1" hangingPunct="1"/>
            <a:r>
              <a:rPr lang="en-US" sz="2800" dirty="0" smtClean="0"/>
              <a:t>Some programs still need to submit revisions</a:t>
            </a:r>
          </a:p>
          <a:p>
            <a:pPr eaLnBrk="1" hangingPunct="1"/>
            <a:r>
              <a:rPr lang="en-US" sz="2800" dirty="0" smtClean="0"/>
              <a:t>December 1, 2010: Submission of Step 2 (Activities &amp; Strategies) of guidelines</a:t>
            </a:r>
          </a:p>
          <a:p>
            <a:pPr eaLnBrk="1" hangingPunct="1"/>
            <a:r>
              <a:rPr lang="en-US" sz="2800" dirty="0" smtClean="0"/>
              <a:t>June 1, 2011: Submission of Steps 3 (Assessment) and 4 (Closing the Loop) [plans only]</a:t>
            </a:r>
          </a:p>
          <a:p>
            <a:pPr eaLnBrk="1" hangingPunct="1"/>
            <a:r>
              <a:rPr lang="en-US" sz="2800" dirty="0" smtClean="0"/>
              <a:t>2011-12 academic year: First round of data collection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APAC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Paul French</a:t>
            </a:r>
          </a:p>
          <a:p>
            <a:r>
              <a:rPr lang="en-US" dirty="0" smtClean="0"/>
              <a:t>Steve Gilbert	 </a:t>
            </a:r>
          </a:p>
          <a:p>
            <a:r>
              <a:rPr lang="en-US" dirty="0" smtClean="0"/>
              <a:t>Michael Koch </a:t>
            </a:r>
          </a:p>
          <a:p>
            <a:r>
              <a:rPr lang="en-US" dirty="0" smtClean="0"/>
              <a:t>Richard Lee	</a:t>
            </a:r>
          </a:p>
          <a:p>
            <a:r>
              <a:rPr lang="en-US" dirty="0" smtClean="0"/>
              <a:t>Patrice </a:t>
            </a:r>
            <a:r>
              <a:rPr lang="en-US" dirty="0" err="1" smtClean="0"/>
              <a:t>Macaluso</a:t>
            </a:r>
            <a:r>
              <a:rPr lang="en-US" dirty="0" smtClean="0"/>
              <a:t> 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William Proulx</a:t>
            </a:r>
          </a:p>
          <a:p>
            <a:r>
              <a:rPr lang="en-US" dirty="0" smtClean="0"/>
              <a:t>Anuradhaa Shastri</a:t>
            </a:r>
          </a:p>
          <a:p>
            <a:r>
              <a:rPr lang="en-US" dirty="0" smtClean="0"/>
              <a:t>Bill Wilkerson</a:t>
            </a:r>
          </a:p>
          <a:p>
            <a:r>
              <a:rPr lang="en-US" dirty="0" smtClean="0"/>
              <a:t>Patty Francis (</a:t>
            </a:r>
            <a:r>
              <a:rPr lang="en-US" i="1" dirty="0" smtClean="0"/>
              <a:t>ex officio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Most Important: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smtClean="0"/>
              <a:t>Done correctly</a:t>
            </a:r>
            <a:r>
              <a:rPr lang="en-US" smtClean="0"/>
              <a:t>, assessment: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Initiates a “never-ending” dialogue among faculty members regarding programmatic priorities, objectives and effectiveness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Offers multiple, rich opportunities for faculty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Provides (mostly) affirming data in support of existing program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Provides a </a:t>
            </a:r>
            <a:r>
              <a:rPr lang="en-US" u="sng" smtClean="0"/>
              <a:t>focused</a:t>
            </a:r>
            <a:r>
              <a:rPr lang="en-US" smtClean="0"/>
              <a:t> direction for change and future activities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Assessment’s Four Steps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mtClean="0"/>
              <a:t>Setting objectives:  “What you say you do”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mtClean="0"/>
              <a:t>Curriculum mapping:  “How you do what you say you do”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mtClean="0"/>
              <a:t>Assessment:  “How you know you are doing what you say you do”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mtClean="0"/>
              <a:t>“Closing the loop”:  “What you do next based on results”</a:t>
            </a:r>
          </a:p>
          <a:p>
            <a:pPr marL="914400" lvl="1" indent="-457200" eaLnBrk="1" hangingPunct="1">
              <a:buClr>
                <a:schemeClr val="bg2"/>
              </a:buClr>
              <a:buFont typeface="Wingdings" pitchFamily="2" charset="2"/>
              <a:buChar char="§"/>
            </a:pPr>
            <a:r>
              <a:rPr lang="en-US" smtClean="0"/>
              <a:t>Assessment without #4 = Waste of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800" b="1" smtClean="0"/>
              <a:t>Curriculum Mapping: </a:t>
            </a:r>
            <a:r>
              <a:rPr lang="en-US" sz="4800" smtClean="0"/>
              <a:t/>
            </a:r>
            <a:br>
              <a:rPr lang="en-US" sz="4800" smtClean="0"/>
            </a:br>
            <a:r>
              <a:rPr lang="en-US" sz="3800" smtClean="0"/>
              <a:t/>
            </a:r>
            <a:br>
              <a:rPr lang="en-US" sz="3800" smtClean="0"/>
            </a:br>
            <a:endParaRPr lang="en-US" sz="38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smtClean="0"/>
              <a:t>Matching Student Learning Outcomes to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3200" smtClean="0"/>
              <a:t>Curricular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Introduction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smtClean="0"/>
              <a:t>	“Curriculum development is an ongoing process of evaluation, a continuous effort to incorporate new technologies, research, and methodologies into the overall scheme, even as the goal remains constant:  a curriculum that prepares our students to reach the highest standards.  Curriculum maps are the tools of the practitioner, the foundation upon which other work is based . . . They reveal a wealth of information.  Gaps in the content become evident, and repetitions also are easily spotted.”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smtClean="0"/>
              <a:t>					</a:t>
            </a:r>
            <a:r>
              <a:rPr lang="en-US" sz="2200" i="1" smtClean="0"/>
              <a:t>H. H. Jacobs, 1997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Why Do It?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/>
              <a:t>Increased clarity as to extent to which – and where – outcomes are being covered and accomplished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smtClean="0"/>
              <a:t>Increased awareness by faculty of their – and others’ – responsibilities in delivering the curriculum, as well as a better understanding of the entire program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smtClean="0"/>
              <a:t>Multiple opportunities for establishing consensus about the curriculum as well as faculty ownership and contributions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smtClean="0"/>
              <a:t>Positive implications for developing a comprehensive “assessment database”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Basic Steps in Curriculum Mapping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/>
            <a:r>
              <a:rPr lang="en-US" smtClean="0"/>
              <a:t>Involve all faculty teaching in program as much as possible</a:t>
            </a:r>
          </a:p>
          <a:p>
            <a:pPr eaLnBrk="1" hangingPunct="1"/>
            <a:r>
              <a:rPr lang="en-US" smtClean="0"/>
              <a:t>Survey faculty with respect to their coverage of learning objectives</a:t>
            </a:r>
          </a:p>
          <a:p>
            <a:pPr eaLnBrk="1" hangingPunct="1"/>
            <a:r>
              <a:rPr lang="en-US" smtClean="0"/>
              <a:t>Share information with faculty for review and discussion</a:t>
            </a:r>
          </a:p>
          <a:p>
            <a:pPr eaLnBrk="1" hangingPunct="1"/>
            <a:r>
              <a:rPr lang="en-US" smtClean="0"/>
              <a:t>Reach consensus regarding extent to which program is addressing objectives adequately and develop strategies for change as necessary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600" b="1" smtClean="0"/>
              <a:t>A Sample Curriculum Map: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The Simplest-Case Scenario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2135</TotalTime>
  <Words>828</Words>
  <Application>Microsoft Office PowerPoint</Application>
  <PresentationFormat>On-screen Show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Edge</vt:lpstr>
      <vt:lpstr>Document</vt:lpstr>
      <vt:lpstr>Curriculum Mapping: Assessment’s Second Step  </vt:lpstr>
      <vt:lpstr>Important Assessment “Basics”</vt:lpstr>
      <vt:lpstr>Most Important:</vt:lpstr>
      <vt:lpstr>Assessment’s Four Steps</vt:lpstr>
      <vt:lpstr>Curriculum Mapping:   </vt:lpstr>
      <vt:lpstr>Introduction</vt:lpstr>
      <vt:lpstr>Why Do It?</vt:lpstr>
      <vt:lpstr>Basic Steps in Curriculum Mapping</vt:lpstr>
      <vt:lpstr>A Sample Curriculum Map:</vt:lpstr>
      <vt:lpstr>Sample Curriculum Map – Do Courses Address Program SLOs?</vt:lpstr>
      <vt:lpstr>Some Observations</vt:lpstr>
      <vt:lpstr>Maximizing Information Gained Through Curriculum Mapping</vt:lpstr>
      <vt:lpstr>Sample Curriculum Map – How Much Do  Courses Address Program SLOs?</vt:lpstr>
      <vt:lpstr>Sample Curriculum Map – At What Level Do Courses Address Program SLOs?</vt:lpstr>
      <vt:lpstr>Linking Curriculum Mapping to Step #3 (Assessment)</vt:lpstr>
      <vt:lpstr>Sample Information Form</vt:lpstr>
      <vt:lpstr>Sample Curriculum Map – How Do  Courses Assess Program SLOs?</vt:lpstr>
      <vt:lpstr>Summarizing the Benefits of Curriculum Mapping </vt:lpstr>
      <vt:lpstr>Some Important Questions</vt:lpstr>
      <vt:lpstr>Developing an Assessment Plan: Some Important Dates</vt:lpstr>
      <vt:lpstr>APAC Members</vt:lpstr>
    </vt:vector>
  </TitlesOfParts>
  <Company>SUNY System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208</cp:revision>
  <dcterms:created xsi:type="dcterms:W3CDTF">2005-04-12T20:36:43Z</dcterms:created>
  <dcterms:modified xsi:type="dcterms:W3CDTF">2010-10-26T12:12:55Z</dcterms:modified>
</cp:coreProperties>
</file>