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handoutMasterIdLst>
    <p:handoutMasterId r:id="rId30"/>
  </p:handoutMasterIdLst>
  <p:sldIdLst>
    <p:sldId id="256" r:id="rId2"/>
    <p:sldId id="283" r:id="rId3"/>
    <p:sldId id="309" r:id="rId4"/>
    <p:sldId id="285" r:id="rId5"/>
    <p:sldId id="295" r:id="rId6"/>
    <p:sldId id="290" r:id="rId7"/>
    <p:sldId id="293" r:id="rId8"/>
    <p:sldId id="298" r:id="rId9"/>
    <p:sldId id="310" r:id="rId10"/>
    <p:sldId id="303" r:id="rId11"/>
    <p:sldId id="296" r:id="rId12"/>
    <p:sldId id="311" r:id="rId13"/>
    <p:sldId id="312" r:id="rId14"/>
    <p:sldId id="313" r:id="rId15"/>
    <p:sldId id="318" r:id="rId16"/>
    <p:sldId id="307" r:id="rId17"/>
    <p:sldId id="319" r:id="rId18"/>
    <p:sldId id="308" r:id="rId19"/>
    <p:sldId id="320" r:id="rId20"/>
    <p:sldId id="321" r:id="rId21"/>
    <p:sldId id="324" r:id="rId22"/>
    <p:sldId id="325" r:id="rId23"/>
    <p:sldId id="326" r:id="rId24"/>
    <p:sldId id="329" r:id="rId25"/>
    <p:sldId id="330" r:id="rId26"/>
    <p:sldId id="331" r:id="rId27"/>
    <p:sldId id="328" r:id="rId28"/>
    <p:sldId id="294" r:id="rId2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42" autoAdjust="0"/>
    <p:restoredTop sz="94660"/>
  </p:normalViewPr>
  <p:slideViewPr>
    <p:cSldViewPr>
      <p:cViewPr varScale="1">
        <p:scale>
          <a:sx n="75" d="100"/>
          <a:sy n="75" d="100"/>
        </p:scale>
        <p:origin x="-40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3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5878191-1992-4CE0-848B-3B2B97E71F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1522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0F983-9170-48A7-8D35-D5FB33C757A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4F273E-7465-41CA-AFF9-B0D1DD19C4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2B914-C5FD-4775-95BA-52E25DBB2D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6EF21F-772F-4D84-A2D4-E25B020F79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5CF345-F7BC-49A9-8120-97EC62688C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F13C0-0CDB-445B-956C-78FED9FE4B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11CBA2-ADE6-40B8-B7B4-42001F785F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EC3355-F0F9-4F4A-8A1F-86448F31B3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ACF3B3-F27B-461A-8852-5B154C107F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54336D-1265-43AE-8DE0-C1365B7530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29FDA-B2CF-4D00-A43B-7FA6218021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pPr>
              <a:defRPr/>
            </a:pPr>
            <a:fld id="{7509903C-5FD5-4E65-A126-C7725236E0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247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2.doc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emf"/><Relationship Id="rId5" Type="http://schemas.openxmlformats.org/officeDocument/2006/relationships/oleObject" Target="../embeddings/Microsoft_Word_97_-_2003_Document3.doc"/><Relationship Id="rId4" Type="http://schemas.openxmlformats.org/officeDocument/2006/relationships/image" Target="../media/image2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4.doc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Microsoft_Word_97_-_2003_Document5.doc"/><Relationship Id="rId4" Type="http://schemas.openxmlformats.org/officeDocument/2006/relationships/image" Target="../media/image4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1524000"/>
            <a:ext cx="7699375" cy="2057400"/>
          </a:xfrm>
        </p:spPr>
        <p:txBody>
          <a:bodyPr/>
          <a:lstStyle/>
          <a:p>
            <a:pPr algn="ctr" eaLnBrk="1" hangingPunct="1"/>
            <a:r>
              <a:rPr lang="en-US" sz="3800" b="1" dirty="0" smtClean="0"/>
              <a:t>Compiling and Reporting Your Assessment Plan Data</a:t>
            </a:r>
            <a:r>
              <a:rPr lang="en-US" sz="3800" dirty="0" smtClean="0"/>
              <a:t/>
            </a:r>
            <a:br>
              <a:rPr lang="en-US" sz="3800" dirty="0" smtClean="0"/>
            </a:br>
            <a:r>
              <a:rPr lang="en-US" sz="3800" dirty="0" smtClean="0"/>
              <a:t/>
            </a:r>
            <a:br>
              <a:rPr lang="en-US" sz="3800" dirty="0" smtClean="0"/>
            </a:br>
            <a:endParaRPr lang="en-US" sz="3800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114800"/>
            <a:ext cx="8077200" cy="2362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Office of Institutional Assessment &amp; Effectiveness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SUNY Oneonta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Spring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1524000"/>
            <a:ext cx="7699375" cy="2057400"/>
          </a:xfrm>
        </p:spPr>
        <p:txBody>
          <a:bodyPr/>
          <a:lstStyle/>
          <a:p>
            <a:pPr algn="ctr" eaLnBrk="1" hangingPunct="1"/>
            <a:r>
              <a:rPr lang="en-US" sz="4400" b="1" dirty="0" smtClean="0"/>
              <a:t>Compiling and Reporting Assessment Data Across Courses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3800" dirty="0" smtClean="0"/>
              <a:t/>
            </a:r>
            <a:br>
              <a:rPr lang="en-US" sz="3800" dirty="0" smtClean="0"/>
            </a:br>
            <a:endParaRPr lang="en-US" sz="3800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114800"/>
            <a:ext cx="8077200" cy="23622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</a:pPr>
            <a:r>
              <a:rPr lang="en-US" sz="3200" dirty="0" smtClean="0"/>
              <a:t>Aggregating and Documenting Your Assessment Results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39825"/>
          </a:xfrm>
        </p:spPr>
        <p:txBody>
          <a:bodyPr/>
          <a:lstStyle/>
          <a:p>
            <a:pPr algn="ctr" eaLnBrk="1" hangingPunct="1"/>
            <a:r>
              <a:rPr lang="en-US" sz="4000" b="1" dirty="0" smtClean="0"/>
              <a:t>Approaching the Task Systematically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82000" cy="5105400"/>
          </a:xfrm>
        </p:spPr>
        <p:txBody>
          <a:bodyPr/>
          <a:lstStyle/>
          <a:p>
            <a:pPr marL="514350" indent="-514350" eaLnBrk="1" hangingPunct="1">
              <a:buFont typeface="+mj-lt"/>
              <a:buAutoNum type="arabicPeriod"/>
            </a:pPr>
            <a:r>
              <a:rPr lang="en-US" sz="2800" dirty="0" smtClean="0"/>
              <a:t>Start with your curriculum map, which depicts:</a:t>
            </a:r>
          </a:p>
          <a:p>
            <a:pPr lvl="2" eaLnBrk="1" hangingPunct="1"/>
            <a:r>
              <a:rPr lang="en-US" sz="2400" dirty="0" smtClean="0"/>
              <a:t>The courses in which you’re covering – and assessing – SLOs</a:t>
            </a:r>
          </a:p>
          <a:p>
            <a:pPr lvl="2" eaLnBrk="1" hangingPunct="1"/>
            <a:r>
              <a:rPr lang="en-US" sz="2400" dirty="0" smtClean="0"/>
              <a:t>And, depending on the detail of your map, the levels at which SLOs are being addressed and the measures being used to assess them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sz="2800" dirty="0"/>
              <a:t>Select courses – and faculty – to be included in the assessment and communicate that expectation </a:t>
            </a:r>
            <a:r>
              <a:rPr lang="en-US" sz="2800" dirty="0" smtClean="0"/>
              <a:t>clearly and establish a time frame for administering assessment and submitting results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39825"/>
          </a:xfrm>
        </p:spPr>
        <p:txBody>
          <a:bodyPr/>
          <a:lstStyle/>
          <a:p>
            <a:pPr algn="ctr" eaLnBrk="1" hangingPunct="1"/>
            <a:r>
              <a:rPr lang="en-US" sz="4000" b="1" dirty="0" smtClean="0"/>
              <a:t>Approaching the Task Systematically (cont.)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382000" cy="4038600"/>
          </a:xfrm>
        </p:spPr>
        <p:txBody>
          <a:bodyPr/>
          <a:lstStyle/>
          <a:p>
            <a:pPr marL="514350" indent="-514350" eaLnBrk="1" hangingPunct="1">
              <a:buFont typeface="+mj-lt"/>
              <a:buAutoNum type="arabicPeriod" startAt="3"/>
            </a:pPr>
            <a:r>
              <a:rPr lang="en-US" sz="2800" dirty="0" smtClean="0"/>
              <a:t>Collect </a:t>
            </a:r>
            <a:r>
              <a:rPr lang="en-US" sz="2800" dirty="0"/>
              <a:t>and compile data (categorized as agreed upon by department) on spreadsheet for review</a:t>
            </a:r>
          </a:p>
          <a:p>
            <a:pPr marL="514350" indent="-514350" eaLnBrk="1" hangingPunct="1">
              <a:buFont typeface="+mj-lt"/>
              <a:buAutoNum type="arabicPeriod" startAt="3"/>
            </a:pPr>
            <a:r>
              <a:rPr lang="en-US" sz="2800" dirty="0"/>
              <a:t>Review results </a:t>
            </a:r>
            <a:r>
              <a:rPr lang="en-US" sz="2800" dirty="0" smtClean="0"/>
              <a:t>collectively, reach conclusions regarding strengths and weaknesses, and make recommendations for change as appropriate</a:t>
            </a:r>
          </a:p>
          <a:p>
            <a:pPr lvl="2" eaLnBrk="1" hangingPunct="1"/>
            <a:r>
              <a:rPr lang="en-US" sz="2400" dirty="0"/>
              <a:t>Be sure to document all this (i.e., write </a:t>
            </a:r>
            <a:r>
              <a:rPr lang="en-US" sz="2400" dirty="0" smtClean="0"/>
              <a:t>it </a:t>
            </a:r>
            <a:r>
              <a:rPr lang="en-US" sz="2400" dirty="0"/>
              <a:t>down)</a:t>
            </a:r>
          </a:p>
        </p:txBody>
      </p:sp>
    </p:spTree>
    <p:extLst>
      <p:ext uri="{BB962C8B-B14F-4D97-AF65-F5344CB8AC3E}">
        <p14:creationId xmlns:p14="http://schemas.microsoft.com/office/powerpoint/2010/main" val="2981892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1524000"/>
            <a:ext cx="7699375" cy="2057400"/>
          </a:xfrm>
        </p:spPr>
        <p:txBody>
          <a:bodyPr/>
          <a:lstStyle/>
          <a:p>
            <a:pPr algn="ctr" eaLnBrk="1" hangingPunct="1"/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A Step-by-Step Example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3800" dirty="0" smtClean="0"/>
              <a:t/>
            </a:r>
            <a:br>
              <a:rPr lang="en-US" sz="3800" dirty="0" smtClean="0"/>
            </a:br>
            <a:endParaRPr lang="en-US" sz="3800" dirty="0" smtClean="0"/>
          </a:p>
        </p:txBody>
      </p:sp>
    </p:spTree>
    <p:extLst>
      <p:ext uri="{BB962C8B-B14F-4D97-AF65-F5344CB8AC3E}">
        <p14:creationId xmlns:p14="http://schemas.microsoft.com/office/powerpoint/2010/main" val="1361689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 algn="ctr">
              <a:buFont typeface="+mj-lt"/>
              <a:buAutoNum type="arabicPeriod"/>
            </a:pPr>
            <a:r>
              <a:rPr lang="en-US" sz="4000" b="1" dirty="0"/>
              <a:t>Following Your Curriculum </a:t>
            </a:r>
            <a:r>
              <a:rPr lang="en-US" sz="4000" b="1" dirty="0" smtClean="0"/>
              <a:t>Map</a:t>
            </a:r>
            <a:r>
              <a:rPr lang="en-US" sz="4000" b="1" dirty="0"/>
              <a:t/>
            </a:r>
            <a:br>
              <a:rPr lang="en-US" sz="4000" b="1" dirty="0"/>
            </a:b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1981200" y="1018738"/>
            <a:ext cx="6109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Simplest Case: Which Courses Cover Which SLOs?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362200" y="3733800"/>
            <a:ext cx="457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What Extent Do Courses Cover SLOs?</a:t>
            </a:r>
            <a:endParaRPr lang="en-US" dirty="0"/>
          </a:p>
        </p:txBody>
      </p:sp>
      <p:graphicFrame>
        <p:nvGraphicFramePr>
          <p:cNvPr id="8" name="Object 7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736502165"/>
              </p:ext>
            </p:extLst>
          </p:nvPr>
        </p:nvGraphicFramePr>
        <p:xfrm>
          <a:off x="1263982" y="3733800"/>
          <a:ext cx="7543800" cy="487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014" name="Document" r:id="rId3" imgW="11886075" imgH="8055989" progId="Word.Document.8">
                  <p:embed/>
                </p:oleObj>
              </mc:Choice>
              <mc:Fallback>
                <p:oleObj name="Document" r:id="rId3" imgW="11886075" imgH="8055989" progId="Word.Document.8">
                  <p:embed/>
                  <p:pic>
                    <p:nvPicPr>
                      <p:cNvPr id="0" name="Object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3982" y="3733800"/>
                        <a:ext cx="7543800" cy="487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352696033"/>
              </p:ext>
            </p:extLst>
          </p:nvPr>
        </p:nvGraphicFramePr>
        <p:xfrm>
          <a:off x="1591007" y="1178004"/>
          <a:ext cx="6889750" cy="422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015" name="Document" r:id="rId5" imgW="11654292" imgH="7152301" progId="Word.Document.8">
                  <p:embed/>
                </p:oleObj>
              </mc:Choice>
              <mc:Fallback>
                <p:oleObj name="Document" r:id="rId5" imgW="11654292" imgH="7152301" progId="Word.Document.8">
                  <p:embed/>
                  <p:pic>
                    <p:nvPicPr>
                      <p:cNvPr id="0" name="Object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1007" y="1178004"/>
                        <a:ext cx="6889750" cy="4221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541264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 algn="ctr">
              <a:buFont typeface="+mj-lt"/>
              <a:buAutoNum type="arabicPeriod"/>
            </a:pPr>
            <a:r>
              <a:rPr lang="en-US" sz="4000" b="1" dirty="0"/>
              <a:t>Following Your Curriculum </a:t>
            </a:r>
            <a:r>
              <a:rPr lang="en-US" sz="4000" b="1" dirty="0" smtClean="0"/>
              <a:t>Map</a:t>
            </a:r>
            <a:r>
              <a:rPr lang="en-US" sz="4000" b="1" dirty="0"/>
              <a:t/>
            </a:r>
            <a:br>
              <a:rPr lang="en-US" sz="4000" b="1" dirty="0"/>
            </a:b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1981200" y="887610"/>
            <a:ext cx="43524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At What Level Do Courses Cover SLOs?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362200" y="3390900"/>
            <a:ext cx="457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Do Courses Assess SLOs?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984223264"/>
              </p:ext>
            </p:extLst>
          </p:nvPr>
        </p:nvGraphicFramePr>
        <p:xfrm>
          <a:off x="1371600" y="1097676"/>
          <a:ext cx="6122707" cy="38553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25" name="Document" r:id="rId3" imgW="11887454" imgH="7827323" progId="Word.Document.8">
                  <p:embed/>
                </p:oleObj>
              </mc:Choice>
              <mc:Fallback>
                <p:oleObj name="Document" r:id="rId3" imgW="11887454" imgH="7827323" progId="Word.Document.8">
                  <p:embed/>
                  <p:pic>
                    <p:nvPicPr>
                      <p:cNvPr id="0" name="Object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097676"/>
                        <a:ext cx="6122707" cy="38553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162745693"/>
              </p:ext>
            </p:extLst>
          </p:nvPr>
        </p:nvGraphicFramePr>
        <p:xfrm>
          <a:off x="1447800" y="3403600"/>
          <a:ext cx="6216520" cy="403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26" name="Document" r:id="rId5" imgW="11887185" imgH="7722973" progId="Word.Document.8">
                  <p:embed/>
                </p:oleObj>
              </mc:Choice>
              <mc:Fallback>
                <p:oleObj name="Document" r:id="rId5" imgW="11887185" imgH="7722973" progId="Word.Document.8">
                  <p:embed/>
                  <p:pic>
                    <p:nvPicPr>
                      <p:cNvPr id="0" name="Object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403600"/>
                        <a:ext cx="6216520" cy="403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363435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39825"/>
          </a:xfrm>
        </p:spPr>
        <p:txBody>
          <a:bodyPr/>
          <a:lstStyle/>
          <a:p>
            <a:pPr marL="742950" indent="-742950" algn="ctr" eaLnBrk="1" hangingPunct="1">
              <a:buFont typeface="+mj-lt"/>
              <a:buAutoNum type="arabicPeriod" startAt="2"/>
            </a:pPr>
            <a:r>
              <a:rPr lang="en-US" sz="4000" b="1" dirty="0" smtClean="0"/>
              <a:t>Selecting Courses to be Included in Assessment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382000" cy="48768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Do all courses covering a particular SLO need to be included?</a:t>
            </a:r>
          </a:p>
          <a:p>
            <a:pPr lvl="2" eaLnBrk="1" hangingPunct="1"/>
            <a:r>
              <a:rPr lang="en-US" sz="2000" dirty="0" smtClean="0"/>
              <a:t>Ideally, yes – remember, each SLO is only assessed every 3 years</a:t>
            </a:r>
          </a:p>
          <a:p>
            <a:pPr lvl="2" eaLnBrk="1" hangingPunct="1"/>
            <a:r>
              <a:rPr lang="en-US" sz="2000" dirty="0" smtClean="0"/>
              <a:t>Especially important if SLOs are being assessed at different “levels” (in terms of proficiency and/or course levels)</a:t>
            </a:r>
          </a:p>
          <a:p>
            <a:pPr eaLnBrk="1" hangingPunct="1"/>
            <a:r>
              <a:rPr lang="en-US" sz="2400" dirty="0" smtClean="0"/>
              <a:t>Do all course </a:t>
            </a:r>
            <a:r>
              <a:rPr lang="en-US" sz="2400" u="sng" dirty="0" smtClean="0"/>
              <a:t>sections</a:t>
            </a:r>
            <a:r>
              <a:rPr lang="en-US" sz="2400" dirty="0" smtClean="0"/>
              <a:t> covering a particular SLO need to be included?</a:t>
            </a:r>
          </a:p>
          <a:p>
            <a:pPr lvl="2" eaLnBrk="1" hangingPunct="1"/>
            <a:r>
              <a:rPr lang="en-US" sz="2000" dirty="0"/>
              <a:t>No, </a:t>
            </a:r>
            <a:r>
              <a:rPr lang="en-US" sz="2000" dirty="0" smtClean="0"/>
              <a:t>but why not?</a:t>
            </a:r>
          </a:p>
          <a:p>
            <a:pPr lvl="2" eaLnBrk="1" hangingPunct="1"/>
            <a:r>
              <a:rPr lang="en-US" sz="2000" dirty="0" smtClean="0"/>
              <a:t>If not, important that:</a:t>
            </a:r>
          </a:p>
          <a:p>
            <a:pPr lvl="3" eaLnBrk="1" hangingPunct="1"/>
            <a:r>
              <a:rPr lang="en-US" sz="1800" dirty="0" smtClean="0"/>
              <a:t>Adequate number of students are included in the assessment</a:t>
            </a:r>
          </a:p>
          <a:p>
            <a:pPr lvl="3" eaLnBrk="1" hangingPunct="1"/>
            <a:r>
              <a:rPr lang="en-US" sz="1800" dirty="0" smtClean="0"/>
              <a:t>Sections are selected </a:t>
            </a:r>
            <a:r>
              <a:rPr lang="en-US" sz="1800" u="sng" dirty="0" smtClean="0"/>
              <a:t>randomly</a:t>
            </a:r>
            <a:endParaRPr lang="en-US" sz="1800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39825"/>
          </a:xfrm>
        </p:spPr>
        <p:txBody>
          <a:bodyPr/>
          <a:lstStyle/>
          <a:p>
            <a:pPr marL="742950" indent="-742950" algn="ctr" eaLnBrk="1" hangingPunct="1">
              <a:buFont typeface="+mj-lt"/>
              <a:buAutoNum type="arabicPeriod" startAt="2"/>
            </a:pPr>
            <a:r>
              <a:rPr lang="en-US" sz="4000" b="1" dirty="0" smtClean="0"/>
              <a:t>Selecting Courses to be Included in Assessment (cont.)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382000" cy="48768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Once courses are selected, communicate this fact quickly and clearly to faculty, being sure to emphasize:</a:t>
            </a:r>
            <a:endParaRPr lang="en-US" sz="1600" dirty="0" smtClean="0"/>
          </a:p>
          <a:p>
            <a:pPr lvl="2" eaLnBrk="1" hangingPunct="1"/>
            <a:r>
              <a:rPr lang="en-US" sz="2000" dirty="0" smtClean="0"/>
              <a:t>SLOs to be assessed and categories to be used in reporting results</a:t>
            </a:r>
          </a:p>
          <a:p>
            <a:pPr lvl="2" eaLnBrk="1" hangingPunct="1"/>
            <a:r>
              <a:rPr lang="en-US" sz="2000" dirty="0" smtClean="0"/>
              <a:t>Mapping of assignments – and eventually assessment results – to specific SLOs and the need for </a:t>
            </a:r>
            <a:r>
              <a:rPr lang="en-US" sz="2000" i="1" dirty="0" smtClean="0"/>
              <a:t>a priori</a:t>
            </a:r>
            <a:r>
              <a:rPr lang="en-US" sz="2000" dirty="0" smtClean="0"/>
              <a:t> criteria in categorizing student performance</a:t>
            </a:r>
          </a:p>
          <a:p>
            <a:pPr lvl="2" eaLnBrk="1" hangingPunct="1"/>
            <a:r>
              <a:rPr lang="en-US" sz="2000" dirty="0" smtClean="0"/>
              <a:t>Time line for submitting results (late enough in semester for students to demonstrate competence but early enough for data to be compiled)</a:t>
            </a:r>
          </a:p>
          <a:p>
            <a:pPr eaLnBrk="1" hangingPunct="1"/>
            <a:r>
              <a:rPr lang="en-US" sz="2400" dirty="0" smtClean="0"/>
              <a:t>Must assignments and </a:t>
            </a:r>
            <a:r>
              <a:rPr lang="en-US" sz="2400" i="1" dirty="0" smtClean="0"/>
              <a:t>a priori </a:t>
            </a:r>
            <a:r>
              <a:rPr lang="en-US" sz="2400" dirty="0" smtClean="0"/>
              <a:t>criteria be the same?</a:t>
            </a:r>
          </a:p>
          <a:p>
            <a:pPr lvl="2" eaLnBrk="1" hangingPunct="1"/>
            <a:r>
              <a:rPr lang="en-US" sz="2000" dirty="0"/>
              <a:t>No, </a:t>
            </a:r>
            <a:r>
              <a:rPr lang="en-US" sz="2000" dirty="0" smtClean="0"/>
              <a:t>but the more comparable, the more meaningful the results</a:t>
            </a:r>
          </a:p>
          <a:p>
            <a:pPr lvl="2" eaLnBrk="1" hangingPunct="1"/>
            <a:r>
              <a:rPr lang="en-US" sz="2000" dirty="0" smtClean="0"/>
              <a:t>Ultimately, it’s a programmatic decision</a:t>
            </a:r>
          </a:p>
        </p:txBody>
      </p:sp>
    </p:spTree>
    <p:extLst>
      <p:ext uri="{BB962C8B-B14F-4D97-AF65-F5344CB8AC3E}">
        <p14:creationId xmlns:p14="http://schemas.microsoft.com/office/powerpoint/2010/main" val="3121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39825"/>
          </a:xfrm>
        </p:spPr>
        <p:txBody>
          <a:bodyPr/>
          <a:lstStyle/>
          <a:p>
            <a:pPr algn="ctr" eaLnBrk="1" hangingPunct="1"/>
            <a:r>
              <a:rPr lang="en-US" sz="4000" b="1" dirty="0"/>
              <a:t>A Few More Hints About Assignments</a:t>
            </a:r>
            <a:endParaRPr lang="en-US" sz="4000" b="1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077200" cy="48768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Final grades are NEVER an adequate measure for a specific SLO</a:t>
            </a:r>
          </a:p>
          <a:p>
            <a:pPr eaLnBrk="1" hangingPunct="1"/>
            <a:r>
              <a:rPr lang="en-US" sz="2800" dirty="0" smtClean="0"/>
              <a:t>Overall assignment grades are rarely – if ever – an adequate measure for a specific SLO</a:t>
            </a:r>
          </a:p>
          <a:p>
            <a:pPr eaLnBrk="1" hangingPunct="1"/>
            <a:r>
              <a:rPr lang="en-US" sz="2800" dirty="0" smtClean="0"/>
              <a:t>Often only minor adjustments are needed in existing assignments to gather information on specific SLOs</a:t>
            </a:r>
          </a:p>
          <a:p>
            <a:pPr lvl="2" eaLnBrk="1" hangingPunct="1"/>
            <a:r>
              <a:rPr lang="en-US" sz="2000" dirty="0" smtClean="0"/>
              <a:t>Limit assignments to one SLO</a:t>
            </a:r>
          </a:p>
          <a:p>
            <a:pPr lvl="2" eaLnBrk="1" hangingPunct="1"/>
            <a:r>
              <a:rPr lang="en-US" sz="2000" dirty="0" smtClean="0"/>
              <a:t>Break assignments into subparts, each of which addresses a specific SLO</a:t>
            </a:r>
          </a:p>
          <a:p>
            <a:pPr lvl="2" eaLnBrk="1" hangingPunct="1"/>
            <a:r>
              <a:rPr lang="en-US" sz="2000" dirty="0" smtClean="0"/>
              <a:t>Identify test questions that map to specific SLOs</a:t>
            </a:r>
          </a:p>
          <a:p>
            <a:pPr lvl="2" eaLnBrk="1" hangingPunct="1"/>
            <a:endParaRPr lang="en-US" sz="2000" dirty="0" smtClean="0"/>
          </a:p>
          <a:p>
            <a:pPr eaLnBrk="1" hangingPunct="1"/>
            <a:endParaRPr lang="en-US" sz="2400" dirty="0" smtClean="0"/>
          </a:p>
          <a:p>
            <a:pPr lvl="2"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39825"/>
          </a:xfrm>
        </p:spPr>
        <p:txBody>
          <a:bodyPr/>
          <a:lstStyle/>
          <a:p>
            <a:pPr marL="742950" indent="-742950" algn="ctr" eaLnBrk="1" hangingPunct="1">
              <a:buFont typeface="+mj-lt"/>
              <a:buAutoNum type="arabicPeriod" startAt="3"/>
            </a:pPr>
            <a:r>
              <a:rPr lang="en-US" sz="4000" b="1" dirty="0" smtClean="0"/>
              <a:t>Compiling Data for Review and Discussion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077200" cy="48768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Important for all results be submitted in agreed-upon format, organized, and maintained in a single place (an Excel spreadsheet is perfect)</a:t>
            </a:r>
          </a:p>
          <a:p>
            <a:pPr eaLnBrk="1" hangingPunct="1"/>
            <a:r>
              <a:rPr lang="en-US" sz="2800" dirty="0"/>
              <a:t>Different ways to </a:t>
            </a:r>
            <a:r>
              <a:rPr lang="en-US" sz="2800" dirty="0" smtClean="0"/>
              <a:t>organize </a:t>
            </a:r>
            <a:r>
              <a:rPr lang="en-US" sz="2800" dirty="0"/>
              <a:t>results for review and deliberation</a:t>
            </a:r>
          </a:p>
          <a:p>
            <a:pPr lvl="2" eaLnBrk="1" hangingPunct="1"/>
            <a:r>
              <a:rPr lang="en-US" sz="2000" dirty="0" smtClean="0"/>
              <a:t>Best to start with all data for each SLO, showing each course and its overall results for student performance organized by performance categories</a:t>
            </a:r>
          </a:p>
          <a:p>
            <a:pPr lvl="2" eaLnBrk="1" hangingPunct="1"/>
            <a:r>
              <a:rPr lang="en-US" sz="2000" dirty="0" smtClean="0"/>
              <a:t>The more you can aggregate, the better (i.e., by course, course level, level of proficiency), being attentive to variations within aggregating categories</a:t>
            </a:r>
          </a:p>
          <a:p>
            <a:pPr lvl="2" eaLnBrk="1" hangingPunct="1"/>
            <a:r>
              <a:rPr lang="en-US" sz="2000" dirty="0" smtClean="0"/>
              <a:t>Importance of removing identifiers</a:t>
            </a:r>
          </a:p>
          <a:p>
            <a:pPr lvl="2" eaLnBrk="1" hangingPunct="1"/>
            <a:endParaRPr lang="en-US" sz="2000" dirty="0" smtClean="0"/>
          </a:p>
          <a:p>
            <a:pPr eaLnBrk="1" hangingPunct="1"/>
            <a:endParaRPr lang="en-US" sz="2400" dirty="0" smtClean="0"/>
          </a:p>
          <a:p>
            <a:pPr lvl="2"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40771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3600" b="1" dirty="0" smtClean="0"/>
              <a:t>Providing a Context: Oneonta’s Process for Assessing Student Learning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eaLnBrk="1" hangingPunct="1"/>
            <a:r>
              <a:rPr lang="en-US" sz="2400" dirty="0" smtClean="0"/>
              <a:t>Fall 2009: Approval by President’s Cabinet of APAC </a:t>
            </a:r>
            <a:r>
              <a:rPr lang="en-US" sz="2400" i="1" dirty="0" smtClean="0"/>
              <a:t>Guidelines for Academic Program Assessment</a:t>
            </a:r>
          </a:p>
          <a:p>
            <a:pPr eaLnBrk="1" hangingPunct="1"/>
            <a:r>
              <a:rPr lang="en-US" sz="2400" dirty="0" smtClean="0"/>
              <a:t>Spring 2009: Submission by programs of Step </a:t>
            </a:r>
            <a:r>
              <a:rPr lang="en-US" sz="2400" dirty="0"/>
              <a:t>1 (Establishing Objectives) of </a:t>
            </a:r>
            <a:r>
              <a:rPr lang="en-US" sz="2400" dirty="0" smtClean="0"/>
              <a:t>guidelines</a:t>
            </a:r>
            <a:endParaRPr lang="en-US" sz="2400" dirty="0"/>
          </a:p>
          <a:p>
            <a:pPr eaLnBrk="1" hangingPunct="1"/>
            <a:r>
              <a:rPr lang="en-US" sz="2400" dirty="0"/>
              <a:t>December </a:t>
            </a:r>
            <a:r>
              <a:rPr lang="en-US" sz="2400" dirty="0" smtClean="0"/>
              <a:t>2010</a:t>
            </a:r>
            <a:r>
              <a:rPr lang="en-US" sz="2400" dirty="0"/>
              <a:t>: Submission </a:t>
            </a:r>
            <a:r>
              <a:rPr lang="en-US" sz="2400" dirty="0" smtClean="0"/>
              <a:t>by programs of </a:t>
            </a:r>
            <a:r>
              <a:rPr lang="en-US" sz="2400" dirty="0"/>
              <a:t>Step 2 (Activities &amp; Strategies) of guidelines</a:t>
            </a:r>
          </a:p>
          <a:p>
            <a:pPr eaLnBrk="1" hangingPunct="1"/>
            <a:r>
              <a:rPr lang="en-US" sz="2400" dirty="0"/>
              <a:t>June 1, 2011: Submission of Steps 3 (Assessment) and 4 (Closing the Loop) [plans only</a:t>
            </a:r>
            <a:r>
              <a:rPr lang="en-US" sz="2400" dirty="0" smtClean="0"/>
              <a:t>]</a:t>
            </a:r>
          </a:p>
          <a:p>
            <a:pPr lvl="1" eaLnBrk="1" hangingPunct="1"/>
            <a:r>
              <a:rPr lang="en-US" sz="2000" dirty="0" smtClean="0"/>
              <a:t>All plans approved by academic deans by the end of Fall 2011</a:t>
            </a:r>
            <a:endParaRPr lang="en-US" sz="2000" dirty="0"/>
          </a:p>
          <a:p>
            <a:pPr eaLnBrk="1" hangingPunct="1"/>
            <a:r>
              <a:rPr lang="en-US" sz="2400" dirty="0"/>
              <a:t>2011-12 academic year: First round of data </a:t>
            </a:r>
            <a:r>
              <a:rPr lang="en-US" sz="2400" dirty="0" smtClean="0"/>
              <a:t>collection, with reports due June 1, 2012 as part of annual reports</a:t>
            </a:r>
            <a:endParaRPr lang="en-US" sz="2400" dirty="0"/>
          </a:p>
          <a:p>
            <a:pPr eaLnBrk="1" hangingPunct="1"/>
            <a:endParaRPr lang="en-US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39825"/>
          </a:xfrm>
        </p:spPr>
        <p:txBody>
          <a:bodyPr/>
          <a:lstStyle/>
          <a:p>
            <a:pPr algn="ctr"/>
            <a:r>
              <a:rPr lang="en-US" sz="4000" b="1" dirty="0" smtClean="0"/>
              <a:t>Sample Spreadsheet (for Internal Review by Program Faculty)</a:t>
            </a:r>
            <a:br>
              <a:rPr lang="en-US" sz="4000" b="1" dirty="0" smtClean="0"/>
            </a:br>
            <a:endParaRPr lang="en-US" sz="4000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7299283"/>
              </p:ext>
            </p:extLst>
          </p:nvPr>
        </p:nvGraphicFramePr>
        <p:xfrm>
          <a:off x="1600200" y="1524000"/>
          <a:ext cx="6096003" cy="45021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22881"/>
                <a:gridCol w="895812"/>
                <a:gridCol w="859980"/>
                <a:gridCol w="770399"/>
                <a:gridCol w="1039142"/>
                <a:gridCol w="1007789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Course #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# Students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Exceeding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Meeting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Approaching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Not Meeting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GER 100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56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GER 100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95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Sub-Total - GER 100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47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59.5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28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8.5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4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GER 150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GER 175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42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Sub-Total 100-level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83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54.75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28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13.5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3.75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GER 225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47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53.2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29.8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12.8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4.3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682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GER 275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15.7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73.7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5.3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5.3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GER 280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Sub-Total 200-level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89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43.3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41.83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10.37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4.53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GER 330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GER 335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GER 350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46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Sub-Total 300-level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73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28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41.67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27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GER 481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GER 481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GER 481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43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Sub-Total 400-level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35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19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69.67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11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Total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280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37.68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43.96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15.32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2.89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56622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39825"/>
          </a:xfrm>
        </p:spPr>
        <p:txBody>
          <a:bodyPr/>
          <a:lstStyle/>
          <a:p>
            <a:pPr marL="742950" indent="-742950" algn="ctr" eaLnBrk="1" hangingPunct="1">
              <a:buFont typeface="+mj-lt"/>
              <a:buAutoNum type="arabicPeriod" startAt="4"/>
            </a:pPr>
            <a:r>
              <a:rPr lang="en-US" sz="4000" b="1" dirty="0"/>
              <a:t>Reviewing and Discussing Results and Closing the Loop</a:t>
            </a:r>
            <a:endParaRPr lang="en-US" sz="4000" b="1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382000" cy="48768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Important points of discussion</a:t>
            </a:r>
          </a:p>
          <a:p>
            <a:pPr lvl="2" eaLnBrk="1" hangingPunct="1"/>
            <a:r>
              <a:rPr lang="en-US" sz="2400" dirty="0" smtClean="0"/>
              <a:t>How are data consistent?</a:t>
            </a:r>
          </a:p>
          <a:p>
            <a:pPr lvl="3" eaLnBrk="1" hangingPunct="1"/>
            <a:r>
              <a:rPr lang="en-US" dirty="0" smtClean="0"/>
              <a:t>Do students at different course levels perform similarly?</a:t>
            </a:r>
          </a:p>
          <a:p>
            <a:pPr lvl="3" eaLnBrk="1" hangingPunct="1"/>
            <a:r>
              <a:rPr lang="en-US" dirty="0" smtClean="0"/>
              <a:t>Eventually, it will be possible to look at this issue over time</a:t>
            </a:r>
          </a:p>
          <a:p>
            <a:pPr lvl="2" eaLnBrk="1" hangingPunct="1"/>
            <a:r>
              <a:rPr lang="en-US" sz="2400" dirty="0" smtClean="0"/>
              <a:t>How are they distinctive?</a:t>
            </a:r>
          </a:p>
          <a:p>
            <a:pPr lvl="3" eaLnBrk="1" hangingPunct="1"/>
            <a:r>
              <a:rPr lang="en-US" dirty="0" smtClean="0"/>
              <a:t>Do students perform better on some objectives than others?</a:t>
            </a:r>
            <a:endParaRPr lang="en-US" sz="2400" dirty="0" smtClean="0"/>
          </a:p>
          <a:p>
            <a:pPr eaLnBrk="1" hangingPunct="1"/>
            <a:r>
              <a:rPr lang="en-US" sz="2400" dirty="0" smtClean="0"/>
              <a:t>Are assessment </a:t>
            </a:r>
            <a:r>
              <a:rPr lang="en-US" sz="2400" dirty="0"/>
              <a:t>results </a:t>
            </a:r>
            <a:r>
              <a:rPr lang="en-US" sz="2400" dirty="0" smtClean="0"/>
              <a:t>“acceptable</a:t>
            </a:r>
            <a:r>
              <a:rPr lang="en-US" sz="2400" dirty="0"/>
              <a:t>” to </a:t>
            </a:r>
            <a:r>
              <a:rPr lang="en-US" sz="2400" dirty="0" smtClean="0"/>
              <a:t>program’s faculty?</a:t>
            </a:r>
            <a:endParaRPr lang="en-US" sz="2400" dirty="0"/>
          </a:p>
          <a:p>
            <a:pPr lvl="2" eaLnBrk="1" hangingPunct="1"/>
            <a:r>
              <a:rPr lang="en-US" sz="2000" dirty="0"/>
              <a:t>What strengths (and weaknesses) are </a:t>
            </a:r>
            <a:r>
              <a:rPr lang="en-US" sz="2000" dirty="0" smtClean="0"/>
              <a:t>revealed and what explains them?</a:t>
            </a:r>
            <a:endParaRPr lang="en-US" sz="1800" dirty="0"/>
          </a:p>
          <a:p>
            <a:pPr eaLnBrk="1" hangingPunct="1"/>
            <a:r>
              <a:rPr lang="en-US" sz="2400" dirty="0"/>
              <a:t>W</a:t>
            </a:r>
            <a:r>
              <a:rPr lang="en-US" sz="2400" dirty="0" smtClean="0"/>
              <a:t>hat </a:t>
            </a:r>
            <a:r>
              <a:rPr lang="en-US" sz="2400" dirty="0"/>
              <a:t>should (and </a:t>
            </a:r>
            <a:r>
              <a:rPr lang="en-US" sz="2400" dirty="0" smtClean="0"/>
              <a:t>will) </a:t>
            </a:r>
            <a:r>
              <a:rPr lang="en-US" sz="2400" dirty="0"/>
              <a:t>the program do to improve areas of weakness?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39825"/>
          </a:xfrm>
        </p:spPr>
        <p:txBody>
          <a:bodyPr/>
          <a:lstStyle/>
          <a:p>
            <a:pPr algn="ctr" eaLnBrk="1" hangingPunct="1"/>
            <a:r>
              <a:rPr lang="en-US" sz="4000" b="1" dirty="0" smtClean="0"/>
              <a:t>Incorporating Assessment Data into Annual Report</a:t>
            </a:r>
            <a:endParaRPr lang="en-US" sz="4000" b="1" u="sng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382000" cy="4876800"/>
          </a:xfrm>
        </p:spPr>
        <p:txBody>
          <a:bodyPr/>
          <a:lstStyle/>
          <a:p>
            <a:pPr marL="344487" lvl="1" indent="0">
              <a:buNone/>
            </a:pPr>
            <a:r>
              <a:rPr lang="en-US" sz="2800" dirty="0" smtClean="0"/>
              <a:t>At present, directions for Annual Report include the following:</a:t>
            </a:r>
          </a:p>
          <a:p>
            <a:pPr marL="344487" lvl="1" indent="0">
              <a:buNone/>
            </a:pPr>
            <a:endParaRPr lang="en-US" sz="2000" dirty="0" smtClean="0"/>
          </a:p>
          <a:p>
            <a:pPr marL="344487" lvl="1" indent="0">
              <a:buNone/>
            </a:pPr>
            <a:r>
              <a:rPr lang="en-US" sz="2000" dirty="0" smtClean="0"/>
              <a:t>“Descriptions </a:t>
            </a:r>
            <a:r>
              <a:rPr lang="en-US" sz="2000" dirty="0"/>
              <a:t>of student learning outcome assessments conducted for your students during the year. These descriptions should include a summary of the assessment methods that were used and the results, including benchmarking as appropriate. Also, whenever possible, detail course-specific student learning outcomes and their relationship(s) to departmental or programmatic expectations</a:t>
            </a:r>
            <a:r>
              <a:rPr lang="en-US" sz="2000" dirty="0" smtClean="0"/>
              <a:t>.”</a:t>
            </a:r>
          </a:p>
          <a:p>
            <a:pPr lvl="2" eaLnBrk="1" hangingPunct="1"/>
            <a:endParaRPr lang="en-US" sz="2000" dirty="0" smtClean="0"/>
          </a:p>
          <a:p>
            <a:pPr lvl="2" eaLnBrk="1" hangingPunct="1"/>
            <a:endParaRPr lang="en-US" sz="2000" dirty="0" smtClean="0"/>
          </a:p>
          <a:p>
            <a:pPr lvl="2" eaLnBrk="1" hangingPunct="1"/>
            <a:endParaRPr lang="en-US" sz="2000" dirty="0" smtClean="0"/>
          </a:p>
          <a:p>
            <a:pPr lvl="3" eaLnBrk="1" hangingPunct="1"/>
            <a:endParaRPr lang="en-US" dirty="0" smtClean="0"/>
          </a:p>
          <a:p>
            <a:pPr lvl="3"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60159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39825"/>
          </a:xfrm>
        </p:spPr>
        <p:txBody>
          <a:bodyPr/>
          <a:lstStyle/>
          <a:p>
            <a:pPr algn="ctr" eaLnBrk="1" hangingPunct="1"/>
            <a:r>
              <a:rPr lang="en-US" sz="4000" b="1" dirty="0" smtClean="0"/>
              <a:t>Incorporating Assessment Data into Annual Report (cont.)</a:t>
            </a:r>
            <a:endParaRPr lang="en-US" sz="4000" b="1" u="sng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447800"/>
            <a:ext cx="8610600" cy="4876800"/>
          </a:xfrm>
        </p:spPr>
        <p:txBody>
          <a:bodyPr/>
          <a:lstStyle/>
          <a:p>
            <a:pPr lvl="1"/>
            <a:r>
              <a:rPr lang="en-US" dirty="0" smtClean="0"/>
              <a:t>APAC’s recommendation to the Provost and Deans is that Annual Reports include two distinct components with respect to the assessment of student learning, effective June 2012</a:t>
            </a:r>
          </a:p>
          <a:p>
            <a:pPr lvl="2" eaLnBrk="1" hangingPunct="1"/>
            <a:r>
              <a:rPr lang="en-US" sz="2400" dirty="0" smtClean="0"/>
              <a:t>Chart that summarizes the assessments that were done during the academic year and results</a:t>
            </a:r>
          </a:p>
          <a:p>
            <a:pPr lvl="2" eaLnBrk="1" hangingPunct="1"/>
            <a:r>
              <a:rPr lang="en-US" sz="2400" dirty="0" smtClean="0"/>
              <a:t>Narrative that summarizes the program’s discussion of the assessment results, overall conclusions, and planned changes based on the assessment data</a:t>
            </a:r>
          </a:p>
          <a:p>
            <a:pPr lvl="1" eaLnBrk="1" hangingPunct="1"/>
            <a:r>
              <a:rPr lang="en-US" dirty="0" smtClean="0"/>
              <a:t>Programs may also report other relevant data (e.g., results from senior/alumni surveys)</a:t>
            </a:r>
          </a:p>
          <a:p>
            <a:pPr lvl="2" eaLnBrk="1" hangingPunct="1"/>
            <a:r>
              <a:rPr lang="en-US" sz="2400" dirty="0"/>
              <a:t>	</a:t>
            </a:r>
            <a:r>
              <a:rPr lang="en-US" sz="2400" dirty="0" smtClean="0"/>
              <a:t>	</a:t>
            </a:r>
          </a:p>
          <a:p>
            <a:pPr marL="671512" lvl="2" indent="0" eaLnBrk="1" hangingPunct="1">
              <a:buNone/>
            </a:pPr>
            <a:endParaRPr lang="en-US" sz="2400" dirty="0" smtClean="0"/>
          </a:p>
          <a:p>
            <a:pPr lvl="2" eaLnBrk="1" hangingPunct="1"/>
            <a:endParaRPr lang="en-US" sz="2400" dirty="0" smtClean="0"/>
          </a:p>
          <a:p>
            <a:pPr lvl="2" eaLnBrk="1" hangingPunct="1"/>
            <a:endParaRPr lang="en-US" sz="2000" dirty="0" smtClean="0"/>
          </a:p>
          <a:p>
            <a:pPr lvl="2" eaLnBrk="1" hangingPunct="1"/>
            <a:endParaRPr lang="en-US" sz="2000" dirty="0" smtClean="0"/>
          </a:p>
          <a:p>
            <a:pPr lvl="3" eaLnBrk="1" hangingPunct="1"/>
            <a:endParaRPr lang="en-US" dirty="0" smtClean="0"/>
          </a:p>
          <a:p>
            <a:pPr lvl="3"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33020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39825"/>
          </a:xfrm>
        </p:spPr>
        <p:txBody>
          <a:bodyPr/>
          <a:lstStyle/>
          <a:p>
            <a:pPr algn="ctr" eaLnBrk="1" hangingPunct="1"/>
            <a:r>
              <a:rPr lang="en-US" sz="4000" b="1" dirty="0" smtClean="0"/>
              <a:t>Sample Outcomes Assessment </a:t>
            </a:r>
            <a:br>
              <a:rPr lang="en-US" sz="4000" b="1" dirty="0" smtClean="0"/>
            </a:br>
            <a:r>
              <a:rPr lang="en-US" sz="4000" b="1" dirty="0" smtClean="0"/>
              <a:t>Chart – Aggregate Data</a:t>
            </a:r>
            <a:endParaRPr lang="en-US" sz="4000" b="1" u="sng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524000"/>
            <a:ext cx="8763000" cy="4876800"/>
          </a:xfrm>
        </p:spPr>
        <p:txBody>
          <a:bodyPr/>
          <a:lstStyle/>
          <a:p>
            <a:pPr lvl="2" eaLnBrk="1" hangingPunct="1"/>
            <a:endParaRPr lang="en-US" sz="2000" dirty="0" smtClean="0"/>
          </a:p>
          <a:p>
            <a:pPr lvl="2" eaLnBrk="1" hangingPunct="1"/>
            <a:endParaRPr lang="en-US" sz="2000" dirty="0" smtClean="0"/>
          </a:p>
          <a:p>
            <a:pPr lvl="3" eaLnBrk="1" hangingPunct="1"/>
            <a:endParaRPr lang="en-US" dirty="0" smtClean="0"/>
          </a:p>
          <a:p>
            <a:pPr lvl="3" eaLnBrk="1" hangingPunct="1"/>
            <a:endParaRPr lang="en-US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2438400" y="1567934"/>
            <a:ext cx="434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Simplest Case (and All That’s Required)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6338872"/>
              </p:ext>
            </p:extLst>
          </p:nvPr>
        </p:nvGraphicFramePr>
        <p:xfrm>
          <a:off x="1066799" y="2209800"/>
          <a:ext cx="7239002" cy="14458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3789"/>
                <a:gridCol w="1030104"/>
                <a:gridCol w="1201791"/>
                <a:gridCol w="772579"/>
                <a:gridCol w="879834"/>
                <a:gridCol w="796628"/>
                <a:gridCol w="934257"/>
                <a:gridCol w="880020"/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Courses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Assessment Measure(s)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Performance Criteria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# of Students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% Exceeding Standards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% Meeting Standards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% Approaching Standards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% Not Meeting Standards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All</a:t>
                      </a:r>
                      <a:endParaRPr lang="en-US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Portfolio</a:t>
                      </a:r>
                      <a:endParaRPr lang="en-US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4-5=Exceeding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3=Meeting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2=Approaching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1=Not Meeting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338</a:t>
                      </a:r>
                      <a:endParaRPr lang="en-US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18%</a:t>
                      </a:r>
                      <a:endParaRPr lang="en-US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59%</a:t>
                      </a:r>
                      <a:endParaRPr lang="en-US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13%</a:t>
                      </a:r>
                      <a:endParaRPr lang="en-US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10%</a:t>
                      </a:r>
                      <a:endParaRPr lang="en-US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2085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39825"/>
          </a:xfrm>
        </p:spPr>
        <p:txBody>
          <a:bodyPr/>
          <a:lstStyle/>
          <a:p>
            <a:pPr algn="ctr" eaLnBrk="1" hangingPunct="1"/>
            <a:r>
              <a:rPr lang="en-US" sz="4000" b="1" dirty="0" smtClean="0"/>
              <a:t>Sample Outcomes Assessment </a:t>
            </a:r>
            <a:br>
              <a:rPr lang="en-US" sz="4000" b="1" dirty="0" smtClean="0"/>
            </a:br>
            <a:r>
              <a:rPr lang="en-US" sz="4000" b="1" dirty="0" smtClean="0"/>
              <a:t>Charts – More Detailed</a:t>
            </a:r>
            <a:endParaRPr lang="en-US" sz="4000" b="1" u="sng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524000"/>
            <a:ext cx="8763000" cy="4876800"/>
          </a:xfrm>
        </p:spPr>
        <p:txBody>
          <a:bodyPr/>
          <a:lstStyle/>
          <a:p>
            <a:pPr lvl="2" eaLnBrk="1" hangingPunct="1"/>
            <a:endParaRPr lang="en-US" sz="2000" dirty="0" smtClean="0"/>
          </a:p>
          <a:p>
            <a:pPr lvl="2" eaLnBrk="1" hangingPunct="1"/>
            <a:endParaRPr lang="en-US" sz="2000" dirty="0" smtClean="0"/>
          </a:p>
          <a:p>
            <a:pPr lvl="3" eaLnBrk="1" hangingPunct="1"/>
            <a:endParaRPr lang="en-US" dirty="0" smtClean="0"/>
          </a:p>
          <a:p>
            <a:pPr lvl="3" eaLnBrk="1" hangingPunct="1"/>
            <a:endParaRPr lang="en-US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2425700" y="1383268"/>
            <a:ext cx="434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By Course Level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0234025"/>
              </p:ext>
            </p:extLst>
          </p:nvPr>
        </p:nvGraphicFramePr>
        <p:xfrm>
          <a:off x="977899" y="1765300"/>
          <a:ext cx="7239002" cy="4206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3789"/>
                <a:gridCol w="945312"/>
                <a:gridCol w="1371600"/>
                <a:gridCol w="687562"/>
                <a:gridCol w="879834"/>
                <a:gridCol w="796628"/>
                <a:gridCol w="934257"/>
                <a:gridCol w="880020"/>
              </a:tblGrid>
              <a:tr h="4710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Courses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Assessment Measure(s)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Performance Criteria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# of Students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% Exceeding Standards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% Meeting Standards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% Approaching Standards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% Not Meeting Standards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9093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100-Level</a:t>
                      </a:r>
                      <a:endParaRPr lang="en-US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Tests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90%+=Exceeding</a:t>
                      </a:r>
                      <a:endParaRPr lang="en-US" sz="1000" dirty="0">
                        <a:effectLst/>
                        <a:latin typeface="+mn-lt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80-89%=Meeting</a:t>
                      </a:r>
                      <a:endParaRPr lang="en-US" sz="1000" dirty="0">
                        <a:effectLst/>
                        <a:latin typeface="+mn-lt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70-79%=Approaching</a:t>
                      </a:r>
                      <a:endParaRPr lang="en-US" sz="1000" dirty="0">
                        <a:effectLst/>
                        <a:latin typeface="+mn-lt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69% and below=Not </a:t>
                      </a:r>
                      <a:r>
                        <a:rPr lang="en-US" sz="1000" dirty="0">
                          <a:effectLst/>
                          <a:latin typeface="+mn-lt"/>
                        </a:rPr>
                        <a:t>Meeting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 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203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18%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59%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13%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10%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2173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200-Level</a:t>
                      </a:r>
                      <a:endParaRPr lang="en-US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Papers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4=Exceeding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3=Meeting</a:t>
                      </a:r>
                      <a:r>
                        <a:rPr lang="en-US" sz="10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2=Approaching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1=Not Meeting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78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18%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59%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13%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10%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46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Tests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90%+=Exceeding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80-89%=Meeting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70-79%=Approaching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69% and below=Not Meeting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112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18%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59%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13%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10%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62541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300-Level</a:t>
                      </a:r>
                      <a:endParaRPr lang="en-US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Portfolios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4-5=Exceeding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3=Meeting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2=Approaching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1=Not Meeting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96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18%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59%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13%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10%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4360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39825"/>
          </a:xfrm>
        </p:spPr>
        <p:txBody>
          <a:bodyPr/>
          <a:lstStyle/>
          <a:p>
            <a:pPr algn="ctr" eaLnBrk="1" hangingPunct="1"/>
            <a:r>
              <a:rPr lang="en-US" sz="4000" b="1" dirty="0" smtClean="0"/>
              <a:t>Sample Outcomes Assessment </a:t>
            </a:r>
            <a:br>
              <a:rPr lang="en-US" sz="4000" b="1" dirty="0" smtClean="0"/>
            </a:br>
            <a:r>
              <a:rPr lang="en-US" sz="4000" b="1" dirty="0" smtClean="0"/>
              <a:t>Charts – More Detailed</a:t>
            </a:r>
            <a:endParaRPr lang="en-US" sz="4000" b="1" u="sng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524000"/>
            <a:ext cx="8763000" cy="4876800"/>
          </a:xfrm>
        </p:spPr>
        <p:txBody>
          <a:bodyPr/>
          <a:lstStyle/>
          <a:p>
            <a:pPr lvl="2" eaLnBrk="1" hangingPunct="1"/>
            <a:endParaRPr lang="en-US" sz="2000" dirty="0" smtClean="0"/>
          </a:p>
          <a:p>
            <a:pPr lvl="2" eaLnBrk="1" hangingPunct="1"/>
            <a:endParaRPr lang="en-US" sz="2000" dirty="0" smtClean="0"/>
          </a:p>
          <a:p>
            <a:pPr lvl="3" eaLnBrk="1" hangingPunct="1"/>
            <a:endParaRPr lang="en-US" dirty="0" smtClean="0"/>
          </a:p>
          <a:p>
            <a:pPr lvl="3" eaLnBrk="1" hangingPunct="1"/>
            <a:endParaRPr lang="en-US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2425700" y="1383268"/>
            <a:ext cx="434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By Competency Level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0511951"/>
              </p:ext>
            </p:extLst>
          </p:nvPr>
        </p:nvGraphicFramePr>
        <p:xfrm>
          <a:off x="977899" y="1765300"/>
          <a:ext cx="7239002" cy="4206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3789"/>
                <a:gridCol w="945312"/>
                <a:gridCol w="1371600"/>
                <a:gridCol w="687562"/>
                <a:gridCol w="879834"/>
                <a:gridCol w="796628"/>
                <a:gridCol w="934257"/>
                <a:gridCol w="880020"/>
              </a:tblGrid>
              <a:tr h="4710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Courses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Assessment Measure(s)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Performance Criteria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# of Students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% Exceeding Standards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% Meeting Standards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% Approaching Standards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% Not Meeting Standards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9093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Beginning</a:t>
                      </a:r>
                      <a:endParaRPr lang="en-US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Tests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90%+=Exceeding</a:t>
                      </a:r>
                      <a:endParaRPr lang="en-US" sz="1000" dirty="0">
                        <a:effectLst/>
                        <a:latin typeface="+mn-lt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80-89%=Meeting</a:t>
                      </a:r>
                      <a:endParaRPr lang="en-US" sz="1000" dirty="0">
                        <a:effectLst/>
                        <a:latin typeface="+mn-lt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70-79%=Approaching</a:t>
                      </a:r>
                      <a:endParaRPr lang="en-US" sz="1000" dirty="0">
                        <a:effectLst/>
                        <a:latin typeface="+mn-lt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69% and below=Not </a:t>
                      </a:r>
                      <a:r>
                        <a:rPr lang="en-US" sz="1000" dirty="0">
                          <a:effectLst/>
                          <a:latin typeface="+mn-lt"/>
                        </a:rPr>
                        <a:t>Meeting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 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203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18%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59%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13%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10%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2173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Inter-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mediate</a:t>
                      </a:r>
                      <a:endParaRPr lang="en-US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Papers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4=Exceeding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3=Meeting</a:t>
                      </a:r>
                      <a:r>
                        <a:rPr lang="en-US" sz="10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2=Approaching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1=Not Meeting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78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9%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61%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20%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10%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46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Tests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90%+=Exceeding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80-89%=Meeting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70-79%=Approaching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69% and below=Not Meeting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112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11%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54%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25%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10%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62541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Advanced</a:t>
                      </a:r>
                      <a:endParaRPr lang="en-US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Portfolios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4-5=Exceeding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3=Meeting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2=Approaching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1=Not Meeting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96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15%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54%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18%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13%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3812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39825"/>
          </a:xfrm>
        </p:spPr>
        <p:txBody>
          <a:bodyPr/>
          <a:lstStyle/>
          <a:p>
            <a:pPr algn="ctr" eaLnBrk="1" hangingPunct="1"/>
            <a:r>
              <a:rPr lang="en-US" sz="4000" b="1" dirty="0" smtClean="0"/>
              <a:t>Issues to Be Addressed in Narrative</a:t>
            </a:r>
            <a:endParaRPr lang="en-US" sz="4000" b="1" u="sng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143000"/>
            <a:ext cx="8382000" cy="48768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Overall conclusions of student performance on SLO as revealed by assessment</a:t>
            </a:r>
          </a:p>
          <a:p>
            <a:pPr eaLnBrk="1" hangingPunct="1"/>
            <a:r>
              <a:rPr lang="en-US" sz="2800" dirty="0" smtClean="0"/>
              <a:t>Description of strengths and weaknesses revealed by data</a:t>
            </a:r>
          </a:p>
          <a:p>
            <a:pPr eaLnBrk="1" hangingPunct="1"/>
            <a:r>
              <a:rPr lang="en-US" sz="2800" dirty="0"/>
              <a:t>Planned revisions </a:t>
            </a:r>
            <a:r>
              <a:rPr lang="en-US" sz="2800" dirty="0" smtClean="0"/>
              <a:t>for improvements </a:t>
            </a:r>
            <a:r>
              <a:rPr lang="en-US" sz="2800" dirty="0"/>
              <a:t>as appropriate</a:t>
            </a:r>
          </a:p>
          <a:p>
            <a:pPr marL="342900" lvl="2" indent="-342900" eaLnBrk="1" hangingPunct="1"/>
            <a:r>
              <a:rPr lang="en-US" sz="2800" dirty="0">
                <a:ea typeface="+mn-ea"/>
              </a:rPr>
              <a:t>Planned revisions to the assessment process </a:t>
            </a:r>
            <a:r>
              <a:rPr lang="en-US" sz="2800" dirty="0" smtClean="0">
                <a:ea typeface="+mn-ea"/>
              </a:rPr>
              <a:t>itself as appropriate</a:t>
            </a:r>
            <a:endParaRPr lang="en-US" sz="2800" dirty="0">
              <a:ea typeface="+mn-ea"/>
            </a:endParaRPr>
          </a:p>
          <a:p>
            <a:pPr lvl="2" eaLnBrk="1" hangingPunct="1"/>
            <a:endParaRPr lang="en-US" sz="2000" dirty="0" smtClean="0"/>
          </a:p>
          <a:p>
            <a:pPr lvl="2" eaLnBrk="1" hangingPunct="1"/>
            <a:endParaRPr lang="en-US" sz="2000" dirty="0" smtClean="0"/>
          </a:p>
          <a:p>
            <a:pPr lvl="2" eaLnBrk="1" hangingPunct="1"/>
            <a:endParaRPr lang="en-US" sz="2000" dirty="0" smtClean="0"/>
          </a:p>
          <a:p>
            <a:pPr lvl="2" eaLnBrk="1" hangingPunct="1"/>
            <a:endParaRPr lang="en-US" sz="2000" dirty="0" smtClean="0"/>
          </a:p>
          <a:p>
            <a:pPr lvl="3" eaLnBrk="1" hangingPunct="1"/>
            <a:endParaRPr lang="en-US" dirty="0" smtClean="0"/>
          </a:p>
          <a:p>
            <a:pPr lvl="3"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57377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APAC Members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Paul French</a:t>
            </a:r>
          </a:p>
          <a:p>
            <a:r>
              <a:rPr lang="en-US" dirty="0" smtClean="0"/>
              <a:t>Josh Hammonds	 </a:t>
            </a:r>
          </a:p>
          <a:p>
            <a:r>
              <a:rPr lang="en-US" dirty="0" smtClean="0"/>
              <a:t>Michael Koch </a:t>
            </a:r>
          </a:p>
          <a:p>
            <a:r>
              <a:rPr lang="en-US" dirty="0" smtClean="0"/>
              <a:t>Julie Licata	</a:t>
            </a:r>
          </a:p>
          <a:p>
            <a:r>
              <a:rPr lang="en-US" dirty="0" smtClean="0"/>
              <a:t>Richard Lee	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Patrice Macaluso</a:t>
            </a:r>
          </a:p>
          <a:p>
            <a:r>
              <a:rPr lang="en-US" dirty="0" smtClean="0"/>
              <a:t>Anuradhaa Shastri</a:t>
            </a:r>
          </a:p>
          <a:p>
            <a:r>
              <a:rPr lang="en-US" dirty="0" smtClean="0"/>
              <a:t>Bill Wilkerson (Chair)</a:t>
            </a:r>
          </a:p>
          <a:p>
            <a:r>
              <a:rPr lang="en-US" dirty="0" smtClean="0"/>
              <a:t>Patty Francis (</a:t>
            </a:r>
            <a:r>
              <a:rPr lang="en-US" i="1" dirty="0" smtClean="0"/>
              <a:t>ex officio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3800" b="1" dirty="0" smtClean="0"/>
              <a:t>Emphases Throughout the Process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530725"/>
          </a:xfrm>
        </p:spPr>
        <p:txBody>
          <a:bodyPr/>
          <a:lstStyle/>
          <a:p>
            <a:pPr eaLnBrk="1" hangingPunct="1"/>
            <a:r>
              <a:rPr lang="en-US" sz="2600" dirty="0"/>
              <a:t>E</a:t>
            </a:r>
            <a:r>
              <a:rPr lang="en-US" sz="2600" dirty="0" smtClean="0"/>
              <a:t>stablishing congruence among institutional goals, programmatic and course objectives, learning opportunities, and assessments</a:t>
            </a:r>
          </a:p>
          <a:p>
            <a:pPr eaLnBrk="1" hangingPunct="1"/>
            <a:r>
              <a:rPr lang="en-US" sz="2600" dirty="0" smtClean="0"/>
              <a:t>Linkages to disciplinary (and, as appropriate, accreditation/certification) standards</a:t>
            </a:r>
          </a:p>
          <a:p>
            <a:pPr eaLnBrk="1" hangingPunct="1"/>
            <a:r>
              <a:rPr lang="en-US" sz="2600" dirty="0" smtClean="0"/>
              <a:t>Using a variety of assessment measures, both quantitative and qualitative, in search of convergence</a:t>
            </a:r>
          </a:p>
          <a:p>
            <a:pPr eaLnBrk="1" hangingPunct="1"/>
            <a:r>
              <a:rPr lang="en-US" sz="2600" dirty="0" smtClean="0"/>
              <a:t>Value of course-embedded assessment</a:t>
            </a:r>
          </a:p>
          <a:p>
            <a:pPr eaLnBrk="1" hangingPunct="1"/>
            <a:r>
              <a:rPr lang="en-US" sz="2600" dirty="0" smtClean="0"/>
              <a:t>Course- vs. program-level assessment</a:t>
            </a:r>
          </a:p>
        </p:txBody>
      </p:sp>
    </p:spTree>
    <p:extLst>
      <p:ext uri="{BB962C8B-B14F-4D97-AF65-F5344CB8AC3E}">
        <p14:creationId xmlns:p14="http://schemas.microsoft.com/office/powerpoint/2010/main" val="909298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458200" cy="1139825"/>
          </a:xfrm>
        </p:spPr>
        <p:txBody>
          <a:bodyPr/>
          <a:lstStyle/>
          <a:p>
            <a:pPr algn="ctr" eaLnBrk="1" hangingPunct="1"/>
            <a:r>
              <a:rPr lang="en-US" sz="3800" b="1" dirty="0" smtClean="0"/>
              <a:t>Course- Vs. Program-Level Assessment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600" dirty="0" smtClean="0"/>
              <a:t>Focus of SUNY Oneonta assessment planning is </a:t>
            </a:r>
            <a:r>
              <a:rPr lang="en-US" sz="2600" b="1" dirty="0" smtClean="0"/>
              <a:t>programmatic student learning objectives</a:t>
            </a:r>
            <a:r>
              <a:rPr lang="en-US" sz="2600" dirty="0" smtClean="0"/>
              <a:t>, not individual students or faculty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dirty="0" smtClean="0"/>
              <a:t>For the most part, data collection described in approved assessment plans will take place in the context of the classroom (i.e., course-embedded assessment)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dirty="0" smtClean="0"/>
              <a:t>Focus at this point, however, is how to compile and aggregate data across courses and course sections, as appropriate, and to report these results in a meaningful way</a:t>
            </a:r>
          </a:p>
          <a:p>
            <a:pPr eaLnBrk="1" hangingPunct="1">
              <a:lnSpc>
                <a:spcPct val="90000"/>
              </a:lnSpc>
            </a:pPr>
            <a:endParaRPr lang="en-US" dirty="0" smtClean="0"/>
          </a:p>
          <a:p>
            <a:pPr lvl="1" eaLnBrk="1" hangingPunct="1">
              <a:lnSpc>
                <a:spcPct val="90000"/>
              </a:lnSpc>
            </a:pPr>
            <a:endParaRPr 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458200" cy="1139825"/>
          </a:xfrm>
        </p:spPr>
        <p:txBody>
          <a:bodyPr/>
          <a:lstStyle/>
          <a:p>
            <a:pPr algn="ctr" eaLnBrk="1" hangingPunct="1"/>
            <a:r>
              <a:rPr lang="en-US" sz="3800" b="1" dirty="0" smtClean="0"/>
              <a:t>What You’ve Done So Far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876800"/>
          </a:xfrm>
        </p:spPr>
        <p:txBody>
          <a:bodyPr/>
          <a:lstStyle/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sz="2600" dirty="0" smtClean="0"/>
              <a:t>Development of programmatic student learning objectives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sz="2600" dirty="0" smtClean="0"/>
              <a:t>Curriculum mapping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sz="2600" dirty="0" smtClean="0"/>
              <a:t>Development of plan for collecting data across a three-year period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 smtClean="0"/>
              <a:t>APAC guidelines recommend that programs assess 1/3 of SLOs every year</a:t>
            </a:r>
          </a:p>
          <a:p>
            <a:pPr lvl="2" eaLnBrk="1" hangingPunct="1">
              <a:lnSpc>
                <a:spcPct val="90000"/>
              </a:lnSpc>
            </a:pPr>
            <a:endParaRPr lang="en-US" sz="1000" dirty="0" smtClean="0"/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sz="2600" dirty="0" smtClean="0"/>
              <a:t>Development of plan for reviewing data and using that information to revise courses and programs, as appropriate (i.e., “closing the loop”)</a:t>
            </a:r>
          </a:p>
          <a:p>
            <a:pPr marL="679450" lvl="2" indent="0" eaLnBrk="1" hangingPunct="1">
              <a:lnSpc>
                <a:spcPct val="90000"/>
              </a:lnSpc>
              <a:buNone/>
            </a:pPr>
            <a:endParaRPr lang="en-US" sz="2400" dirty="0" smtClean="0"/>
          </a:p>
          <a:p>
            <a:pPr marL="1193800" lvl="2" indent="-514350" eaLnBrk="1" hangingPunct="1">
              <a:lnSpc>
                <a:spcPct val="90000"/>
              </a:lnSpc>
            </a:pPr>
            <a:endParaRPr lang="en-US" sz="2400" dirty="0" smtClean="0"/>
          </a:p>
          <a:p>
            <a:pPr marL="1193800" lvl="2" indent="-514350" eaLnBrk="1" hangingPunct="1">
              <a:lnSpc>
                <a:spcPct val="90000"/>
              </a:lnSpc>
            </a:pPr>
            <a:endParaRPr lang="en-US" sz="2400" dirty="0" smtClean="0"/>
          </a:p>
          <a:p>
            <a:pPr marL="1193800" lvl="2" indent="-514350" eaLnBrk="1" hangingPunct="1">
              <a:lnSpc>
                <a:spcPct val="90000"/>
              </a:lnSpc>
            </a:pPr>
            <a:endParaRPr lang="en-US" sz="2400" dirty="0" smtClean="0"/>
          </a:p>
          <a:p>
            <a:pPr marL="1193800" lvl="2" indent="-514350" eaLnBrk="1" hangingPunct="1">
              <a:lnSpc>
                <a:spcPct val="90000"/>
              </a:lnSpc>
            </a:pPr>
            <a:endParaRPr lang="en-US" sz="2400" dirty="0" smtClean="0"/>
          </a:p>
          <a:p>
            <a:pPr marL="514350" indent="-514350" eaLnBrk="1" hangingPunct="1">
              <a:lnSpc>
                <a:spcPct val="90000"/>
              </a:lnSpc>
            </a:pPr>
            <a:endParaRPr lang="en-US" sz="3200" dirty="0" smtClean="0"/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</a:pPr>
            <a:endParaRPr lang="en-US" sz="3200" dirty="0" smtClean="0"/>
          </a:p>
          <a:p>
            <a:pPr eaLnBrk="1" hangingPunct="1">
              <a:lnSpc>
                <a:spcPct val="90000"/>
              </a:lnSpc>
            </a:pPr>
            <a:endParaRPr lang="en-US" dirty="0" smtClean="0"/>
          </a:p>
          <a:p>
            <a:pPr lvl="1" eaLnBrk="1" hangingPunct="1">
              <a:lnSpc>
                <a:spcPct val="90000"/>
              </a:lnSpc>
            </a:pPr>
            <a:endParaRPr 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3400" b="1" dirty="0" smtClean="0"/>
              <a:t>Follow Your Curriculum Map – </a:t>
            </a:r>
            <a:br>
              <a:rPr lang="en-US" sz="3400" b="1" dirty="0" smtClean="0"/>
            </a:br>
            <a:r>
              <a:rPr lang="en-US" sz="3400" b="1" dirty="0" smtClean="0"/>
              <a:t>It’s Your Assessment Database!</a:t>
            </a:r>
          </a:p>
        </p:txBody>
      </p:sp>
      <p:graphicFrame>
        <p:nvGraphicFramePr>
          <p:cNvPr id="3076" name="Object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3988580"/>
              </p:ext>
            </p:extLst>
          </p:nvPr>
        </p:nvGraphicFramePr>
        <p:xfrm>
          <a:off x="1143000" y="1295399"/>
          <a:ext cx="7154863" cy="42483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47" name="Document" r:id="rId3" imgW="11887185" imgH="7722973" progId="Word.Document.8">
                  <p:embed/>
                </p:oleObj>
              </mc:Choice>
              <mc:Fallback>
                <p:oleObj name="Document" r:id="rId3" imgW="11887185" imgH="7722973" progId="Word.Documen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295399"/>
                        <a:ext cx="7154863" cy="424832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435100" y="4343400"/>
            <a:ext cx="5943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 smtClean="0"/>
              <a:t>Designed correctly, your curriculum map tells you what to assess, when to assess, and how to assess it!</a:t>
            </a:r>
            <a:endParaRPr lang="en-US" sz="2400" b="1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229600" cy="1139825"/>
          </a:xfrm>
        </p:spPr>
        <p:txBody>
          <a:bodyPr/>
          <a:lstStyle/>
          <a:p>
            <a:pPr algn="ctr" eaLnBrk="1" hangingPunct="1"/>
            <a:r>
              <a:rPr lang="en-US" sz="4000" b="1" dirty="0" smtClean="0"/>
              <a:t> Collecting Data: Important Points from Spring 2011 Workshop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82000" cy="44958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Collaborative work among faculty to assure</a:t>
            </a:r>
            <a:r>
              <a:rPr lang="en-US" sz="2600" dirty="0" smtClean="0"/>
              <a:t>:</a:t>
            </a:r>
          </a:p>
          <a:p>
            <a:pPr lvl="1" eaLnBrk="1" hangingPunct="1"/>
            <a:r>
              <a:rPr lang="en-US" sz="2000" dirty="0" smtClean="0"/>
              <a:t>SLOs are being assessed using </a:t>
            </a:r>
            <a:r>
              <a:rPr lang="en-US" sz="2000" u="sng" dirty="0" smtClean="0"/>
              <a:t>direct</a:t>
            </a:r>
            <a:r>
              <a:rPr lang="en-US" sz="2000" dirty="0" smtClean="0"/>
              <a:t> measures</a:t>
            </a:r>
          </a:p>
          <a:p>
            <a:pPr lvl="1" eaLnBrk="1" hangingPunct="1"/>
            <a:r>
              <a:rPr lang="en-US" sz="2000" dirty="0" smtClean="0"/>
              <a:t>Measures are of sufficient quality, either by review process or through the use of a checklist that includes good practice criteria</a:t>
            </a:r>
          </a:p>
          <a:p>
            <a:pPr lvl="1" eaLnBrk="1" hangingPunct="1"/>
            <a:r>
              <a:rPr lang="en-US" sz="2000" i="1" dirty="0" smtClean="0"/>
              <a:t>A priori </a:t>
            </a:r>
            <a:r>
              <a:rPr lang="en-US" sz="2000" dirty="0" smtClean="0"/>
              <a:t>success indicators are in place for each measure as well as common categories for results (e.g., exceeding, meeting, approaching, not meeting standards)</a:t>
            </a:r>
            <a:endParaRPr lang="en-US" sz="2000" i="1" dirty="0" smtClean="0"/>
          </a:p>
          <a:p>
            <a:pPr eaLnBrk="1" hangingPunct="1"/>
            <a:r>
              <a:rPr lang="en-US" sz="2400" dirty="0" smtClean="0"/>
              <a:t>Decisions on how issue of multiple course sections will be addressed</a:t>
            </a:r>
          </a:p>
          <a:p>
            <a:pPr eaLnBrk="1" hangingPunct="1"/>
            <a:r>
              <a:rPr lang="en-US" sz="2400" dirty="0"/>
              <a:t>Process in place for </a:t>
            </a:r>
            <a:r>
              <a:rPr lang="en-US" sz="2400" dirty="0" smtClean="0"/>
              <a:t>assuring:</a:t>
            </a:r>
          </a:p>
          <a:p>
            <a:pPr lvl="1" eaLnBrk="1" hangingPunct="1"/>
            <a:r>
              <a:rPr lang="en-US" sz="2000" dirty="0" smtClean="0"/>
              <a:t>Reliable </a:t>
            </a:r>
            <a:r>
              <a:rPr lang="en-US" sz="2000" dirty="0"/>
              <a:t>scoring of qualitative </a:t>
            </a:r>
            <a:r>
              <a:rPr lang="en-US" sz="2000" dirty="0" smtClean="0"/>
              <a:t>measures</a:t>
            </a:r>
          </a:p>
          <a:p>
            <a:pPr lvl="1" eaLnBrk="1" hangingPunct="1"/>
            <a:r>
              <a:rPr lang="en-US" sz="2000" dirty="0" smtClean="0"/>
              <a:t>Courses (and students) to be included in assessment are representative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229600" cy="1139825"/>
          </a:xfrm>
        </p:spPr>
        <p:txBody>
          <a:bodyPr/>
          <a:lstStyle/>
          <a:p>
            <a:pPr algn="ctr" eaLnBrk="1" hangingPunct="1"/>
            <a:r>
              <a:rPr lang="en-US" sz="4000" b="1" dirty="0" smtClean="0"/>
              <a:t> </a:t>
            </a:r>
            <a:r>
              <a:rPr lang="en-US" sz="4000" b="1" dirty="0"/>
              <a:t>Value of Assessment Data Will Be Maximized IF:</a:t>
            </a:r>
            <a:endParaRPr lang="en-US" sz="4000" b="1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458200" cy="4876800"/>
          </a:xfrm>
        </p:spPr>
        <p:txBody>
          <a:bodyPr/>
          <a:lstStyle/>
          <a:p>
            <a:pPr eaLnBrk="1" hangingPunct="1"/>
            <a:r>
              <a:rPr lang="en-US" sz="2800" dirty="0"/>
              <a:t>A</a:t>
            </a:r>
            <a:r>
              <a:rPr lang="en-US" sz="2800" dirty="0" smtClean="0"/>
              <a:t> </a:t>
            </a:r>
            <a:r>
              <a:rPr lang="en-US" sz="2800" u="sng" dirty="0" smtClean="0"/>
              <a:t>variety</a:t>
            </a:r>
            <a:r>
              <a:rPr lang="en-US" sz="2800" dirty="0" smtClean="0"/>
              <a:t> of assessment measures is used</a:t>
            </a:r>
          </a:p>
          <a:p>
            <a:pPr lvl="1" eaLnBrk="1" hangingPunct="1"/>
            <a:r>
              <a:rPr lang="en-US" sz="2400" dirty="0" smtClean="0"/>
              <a:t>Quantitative and qualitative</a:t>
            </a:r>
          </a:p>
          <a:p>
            <a:pPr lvl="1" eaLnBrk="1" hangingPunct="1"/>
            <a:r>
              <a:rPr lang="en-US" sz="2400" dirty="0" smtClean="0"/>
              <a:t>Course-embedded and “stand alone” measures</a:t>
            </a:r>
          </a:p>
          <a:p>
            <a:pPr lvl="1" eaLnBrk="1" hangingPunct="1"/>
            <a:r>
              <a:rPr lang="en-US" sz="2400" dirty="0" smtClean="0"/>
              <a:t>Benchmarking as available</a:t>
            </a:r>
          </a:p>
          <a:p>
            <a:pPr eaLnBrk="1" hangingPunct="1"/>
            <a:r>
              <a:rPr lang="en-US" sz="2800" dirty="0" smtClean="0"/>
              <a:t>For each SLO, data are collected from multiple courses/course sections</a:t>
            </a:r>
          </a:p>
          <a:p>
            <a:pPr eaLnBrk="1" hangingPunct="1"/>
            <a:r>
              <a:rPr lang="en-US" sz="2800" dirty="0" smtClean="0"/>
              <a:t>Criteria for scoring and determining what meets standards are consistent across courses</a:t>
            </a:r>
          </a:p>
          <a:p>
            <a:pPr lvl="1" eaLnBrk="1" hangingPunct="1"/>
            <a:r>
              <a:rPr lang="en-US" sz="2400" dirty="0" smtClean="0"/>
              <a:t>Do measures have to be the SAME?  No, but…….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229600" cy="1139825"/>
          </a:xfrm>
        </p:spPr>
        <p:txBody>
          <a:bodyPr/>
          <a:lstStyle/>
          <a:p>
            <a:pPr algn="ctr" eaLnBrk="1" hangingPunct="1"/>
            <a:r>
              <a:rPr lang="en-US" sz="4000" b="1" dirty="0" smtClean="0"/>
              <a:t> And Perhaps Most Important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458200" cy="4876800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n-US" sz="6000" b="1" i="1" dirty="0" smtClean="0"/>
              <a:t>There’s no point in collecting useless data!</a:t>
            </a:r>
          </a:p>
        </p:txBody>
      </p:sp>
    </p:spTree>
    <p:extLst>
      <p:ext uri="{BB962C8B-B14F-4D97-AF65-F5344CB8AC3E}">
        <p14:creationId xmlns:p14="http://schemas.microsoft.com/office/powerpoint/2010/main" val="25167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4859</TotalTime>
  <Words>1839</Words>
  <Application>Microsoft Office PowerPoint</Application>
  <PresentationFormat>On-screen Show (4:3)</PresentationFormat>
  <Paragraphs>408</Paragraphs>
  <Slides>28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Edge</vt:lpstr>
      <vt:lpstr>Document</vt:lpstr>
      <vt:lpstr>Compiling and Reporting Your Assessment Plan Data  </vt:lpstr>
      <vt:lpstr>Providing a Context: Oneonta’s Process for Assessing Student Learning</vt:lpstr>
      <vt:lpstr>Emphases Throughout the Process</vt:lpstr>
      <vt:lpstr>Course- Vs. Program-Level Assessment</vt:lpstr>
      <vt:lpstr>What You’ve Done So Far</vt:lpstr>
      <vt:lpstr>Follow Your Curriculum Map –  It’s Your Assessment Database!</vt:lpstr>
      <vt:lpstr> Collecting Data: Important Points from Spring 2011 Workshop</vt:lpstr>
      <vt:lpstr> Value of Assessment Data Will Be Maximized IF:</vt:lpstr>
      <vt:lpstr> And Perhaps Most Important</vt:lpstr>
      <vt:lpstr>Compiling and Reporting Assessment Data Across Courses  </vt:lpstr>
      <vt:lpstr>Approaching the Task Systematically</vt:lpstr>
      <vt:lpstr>Approaching the Task Systematically (cont.)</vt:lpstr>
      <vt:lpstr> A Step-by-Step Example  </vt:lpstr>
      <vt:lpstr>Following Your Curriculum Map </vt:lpstr>
      <vt:lpstr>Following Your Curriculum Map </vt:lpstr>
      <vt:lpstr>Selecting Courses to be Included in Assessment</vt:lpstr>
      <vt:lpstr>Selecting Courses to be Included in Assessment (cont.)</vt:lpstr>
      <vt:lpstr>A Few More Hints About Assignments</vt:lpstr>
      <vt:lpstr>Compiling Data for Review and Discussion</vt:lpstr>
      <vt:lpstr>Sample Spreadsheet (for Internal Review by Program Faculty) </vt:lpstr>
      <vt:lpstr>Reviewing and Discussing Results and Closing the Loop</vt:lpstr>
      <vt:lpstr>Incorporating Assessment Data into Annual Report</vt:lpstr>
      <vt:lpstr>Incorporating Assessment Data into Annual Report (cont.)</vt:lpstr>
      <vt:lpstr>Sample Outcomes Assessment  Chart – Aggregate Data</vt:lpstr>
      <vt:lpstr>Sample Outcomes Assessment  Charts – More Detailed</vt:lpstr>
      <vt:lpstr>Sample Outcomes Assessment  Charts – More Detailed</vt:lpstr>
      <vt:lpstr>Issues to Be Addressed in Narrative</vt:lpstr>
      <vt:lpstr>APAC Members</vt:lpstr>
    </vt:vector>
  </TitlesOfParts>
  <Company>SUNY System Administration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SUNY GENERAL EDUCATION ASSESSMENT CONFERENCE  </dc:title>
  <dc:creator>Patricia Francis</dc:creator>
  <cp:lastModifiedBy>francipl</cp:lastModifiedBy>
  <cp:revision>529</cp:revision>
  <cp:lastPrinted>2012-01-30T18:08:34Z</cp:lastPrinted>
  <dcterms:created xsi:type="dcterms:W3CDTF">2005-04-12T20:36:43Z</dcterms:created>
  <dcterms:modified xsi:type="dcterms:W3CDTF">2012-02-07T17:30:52Z</dcterms:modified>
</cp:coreProperties>
</file>