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7"/>
  </p:notesMasterIdLst>
  <p:handoutMasterIdLst>
    <p:handoutMasterId r:id="rId18"/>
  </p:handoutMasterIdLst>
  <p:sldIdLst>
    <p:sldId id="256" r:id="rId2"/>
    <p:sldId id="360" r:id="rId3"/>
    <p:sldId id="361" r:id="rId4"/>
    <p:sldId id="389" r:id="rId5"/>
    <p:sldId id="390" r:id="rId6"/>
    <p:sldId id="391" r:id="rId7"/>
    <p:sldId id="363" r:id="rId8"/>
    <p:sldId id="392" r:id="rId9"/>
    <p:sldId id="366" r:id="rId10"/>
    <p:sldId id="393" r:id="rId11"/>
    <p:sldId id="397" r:id="rId12"/>
    <p:sldId id="368" r:id="rId13"/>
    <p:sldId id="394" r:id="rId14"/>
    <p:sldId id="395" r:id="rId15"/>
    <p:sldId id="396"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50" d="100"/>
          <a:sy n="50" d="100"/>
        </p:scale>
        <p:origin x="-119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1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US"/>
          </a:p>
        </p:txBody>
      </p:sp>
      <p:sp>
        <p:nvSpPr>
          <p:cNvPr id="5734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endParaRPr lang="en-US"/>
          </a:p>
        </p:txBody>
      </p:sp>
      <p:sp>
        <p:nvSpPr>
          <p:cNvPr id="5734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US"/>
          </a:p>
        </p:txBody>
      </p:sp>
      <p:sp>
        <p:nvSpPr>
          <p:cNvPr id="5734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0EA74DF3-A54D-4C1E-9EC4-EB50C253CC9A}" type="slidenum">
              <a:rPr lang="en-US"/>
              <a:pPr>
                <a:defRPr/>
              </a:pPr>
              <a:t>‹#›</a:t>
            </a:fld>
            <a:endParaRPr lang="en-US"/>
          </a:p>
        </p:txBody>
      </p:sp>
    </p:spTree>
    <p:extLst>
      <p:ext uri="{BB962C8B-B14F-4D97-AF65-F5344CB8AC3E}">
        <p14:creationId xmlns:p14="http://schemas.microsoft.com/office/powerpoint/2010/main" val="2347340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US"/>
          </a:p>
        </p:txBody>
      </p:sp>
      <p:sp>
        <p:nvSpPr>
          <p:cNvPr id="7577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US"/>
          </a:p>
        </p:txBody>
      </p:sp>
      <p:sp>
        <p:nvSpPr>
          <p:cNvPr id="7578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C1BFFE63-CFE6-4815-BFD8-58E7E5197A24}" type="slidenum">
              <a:rPr lang="en-US"/>
              <a:pPr>
                <a:defRPr/>
              </a:pPr>
              <a:t>‹#›</a:t>
            </a:fld>
            <a:endParaRPr lang="en-US"/>
          </a:p>
        </p:txBody>
      </p:sp>
    </p:spTree>
    <p:extLst>
      <p:ext uri="{BB962C8B-B14F-4D97-AF65-F5344CB8AC3E}">
        <p14:creationId xmlns:p14="http://schemas.microsoft.com/office/powerpoint/2010/main" val="2083786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F1C1881-857C-4959-AE7A-657365894620}" type="slidenum">
              <a:rPr lang="en-US"/>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8</a:t>
            </a:fld>
            <a:endParaRPr lang="en-US"/>
          </a:p>
        </p:txBody>
      </p:sp>
    </p:spTree>
    <p:extLst>
      <p:ext uri="{BB962C8B-B14F-4D97-AF65-F5344CB8AC3E}">
        <p14:creationId xmlns:p14="http://schemas.microsoft.com/office/powerpoint/2010/main" val="3212966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1BFFE63-CFE6-4815-BFD8-58E7E5197A2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A409CEA-AC69-4010-BA9F-880D5E4A9D3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9200949-D490-4F3B-B05E-86489B7FD67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9613F84-82CF-4185-B4A9-82360E27F68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B815E78-3D12-4102-86D8-7BF15DCAD38A}"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760EE4B-CB8B-462F-B494-8D5497F84480}"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F988066-A2EB-4291-8FBE-9D830E64896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2CC5658-39B8-4E15-BD6B-3DD90BD6FE9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65396216-524F-499C-AC67-EE8E44204E10}"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959CF356-7975-4F1C-998E-69AF3589E35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2A0DAA5-395E-4C9A-AEF8-996E3E6767D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8FCE8D1-10E5-439D-A453-296221426BF0}"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CC21946-5ACC-4E37-96CF-E444F6EBCDD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earningoutcomesassessment.org/documents/ABStudentAffair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oneonta.edu/middlestates/documents/IAC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8197"/>
            <a:ext cx="7699375" cy="3352800"/>
          </a:xfrm>
        </p:spPr>
        <p:txBody>
          <a:bodyPr>
            <a:normAutofit/>
          </a:bodyPr>
          <a:lstStyle/>
          <a:p>
            <a:pPr algn="ctr"/>
            <a:r>
              <a:rPr lang="en-US" sz="3600" dirty="0" smtClean="0"/>
              <a:t>Developing an Assessment Plan: Moving Toward Strategic, MEANINGFUL Assessment</a:t>
            </a:r>
            <a:r>
              <a:rPr lang="en-US" sz="3800" dirty="0" smtClean="0"/>
              <a:t/>
            </a:r>
            <a:br>
              <a:rPr lang="en-US" sz="3800" dirty="0" smtClean="0"/>
            </a:br>
            <a:endParaRPr lang="en-US" sz="3800" dirty="0" smtClean="0"/>
          </a:p>
        </p:txBody>
      </p:sp>
      <p:sp>
        <p:nvSpPr>
          <p:cNvPr id="3075" name="Rectangle 3"/>
          <p:cNvSpPr>
            <a:spLocks noGrp="1" noChangeArrowheads="1"/>
          </p:cNvSpPr>
          <p:nvPr>
            <p:ph type="subTitle" idx="1"/>
          </p:nvPr>
        </p:nvSpPr>
        <p:spPr>
          <a:xfrm>
            <a:off x="990600" y="3200400"/>
            <a:ext cx="5410200" cy="1905000"/>
          </a:xfrm>
        </p:spPr>
        <p:txBody>
          <a:bodyPr>
            <a:normAutofit/>
          </a:bodyPr>
          <a:lstStyle/>
          <a:p>
            <a:pPr algn="l" eaLnBrk="1" hangingPunct="1">
              <a:lnSpc>
                <a:spcPct val="90000"/>
              </a:lnSpc>
            </a:pPr>
            <a:endParaRPr lang="en-US" sz="2800" dirty="0" smtClean="0"/>
          </a:p>
          <a:p>
            <a:pPr algn="l" eaLnBrk="1" hangingPunct="1">
              <a:lnSpc>
                <a:spcPct val="90000"/>
              </a:lnSpc>
            </a:pPr>
            <a:r>
              <a:rPr lang="en-US" sz="2800" dirty="0" smtClean="0"/>
              <a:t>Assessment Workshop</a:t>
            </a:r>
          </a:p>
          <a:p>
            <a:pPr algn="l" eaLnBrk="1" hangingPunct="1">
              <a:lnSpc>
                <a:spcPct val="90000"/>
              </a:lnSpc>
            </a:pPr>
            <a:r>
              <a:rPr lang="en-US" sz="2800" dirty="0" smtClean="0"/>
              <a:t>SUNY Oneonta</a:t>
            </a:r>
          </a:p>
          <a:p>
            <a:pPr algn="l" eaLnBrk="1" hangingPunct="1">
              <a:lnSpc>
                <a:spcPct val="90000"/>
              </a:lnSpc>
            </a:pPr>
            <a:r>
              <a:rPr lang="en-US" sz="2800" dirty="0" smtClean="0"/>
              <a:t>May 23,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914400"/>
          </a:xfrm>
        </p:spPr>
        <p:txBody>
          <a:bodyPr>
            <a:normAutofit/>
          </a:bodyPr>
          <a:lstStyle/>
          <a:p>
            <a:pPr algn="ctr"/>
            <a:r>
              <a:rPr lang="en-US" dirty="0" smtClean="0"/>
              <a:t>Some Important Points</a:t>
            </a:r>
            <a:endParaRPr lang="en-US" dirty="0"/>
          </a:p>
        </p:txBody>
      </p:sp>
      <p:sp>
        <p:nvSpPr>
          <p:cNvPr id="5" name="Content Placeholder 4"/>
          <p:cNvSpPr>
            <a:spLocks noGrp="1"/>
          </p:cNvSpPr>
          <p:nvPr>
            <p:ph idx="1"/>
          </p:nvPr>
        </p:nvSpPr>
        <p:spPr>
          <a:xfrm>
            <a:off x="381000" y="1143000"/>
            <a:ext cx="8534400" cy="5257800"/>
          </a:xfrm>
        </p:spPr>
        <p:txBody>
          <a:bodyPr>
            <a:normAutofit/>
          </a:bodyPr>
          <a:lstStyle/>
          <a:p>
            <a:r>
              <a:rPr lang="en-US" sz="2400" dirty="0" smtClean="0"/>
              <a:t>Strategic and operational planning (and objectives) are closely related</a:t>
            </a:r>
          </a:p>
          <a:p>
            <a:pPr lvl="1"/>
            <a:r>
              <a:rPr lang="en-US" sz="2000" dirty="0" smtClean="0"/>
              <a:t>Strategic objectives unlikely to be achieved if unit is unable to translate them into workable, operational plans</a:t>
            </a:r>
          </a:p>
          <a:p>
            <a:pPr lvl="1"/>
            <a:r>
              <a:rPr lang="en-US" sz="2000" dirty="0" smtClean="0"/>
              <a:t>But, operational objectives will lack cohesion and be out of sync with overall mission if they do not reflect strategic plan</a:t>
            </a:r>
          </a:p>
          <a:p>
            <a:pPr lvl="1"/>
            <a:r>
              <a:rPr lang="en-US" sz="2000" dirty="0" smtClean="0"/>
              <a:t>And, too much focus on operational objectives leads to units basically just documenting what they already knew they were doing – little new insight emerges</a:t>
            </a:r>
          </a:p>
          <a:p>
            <a:r>
              <a:rPr lang="en-US" sz="2400" dirty="0" smtClean="0"/>
              <a:t>Similarly, strategic </a:t>
            </a:r>
            <a:r>
              <a:rPr lang="en-US" sz="2400" dirty="0"/>
              <a:t>and operational planning are NOT mutually exclusive</a:t>
            </a:r>
          </a:p>
          <a:p>
            <a:pPr lvl="1"/>
            <a:r>
              <a:rPr lang="en-US" sz="2000" dirty="0"/>
              <a:t>Effective assessment plans will reflect </a:t>
            </a:r>
            <a:r>
              <a:rPr lang="en-US" sz="2000" dirty="0" smtClean="0"/>
              <a:t>both processes</a:t>
            </a:r>
          </a:p>
          <a:p>
            <a:pPr lvl="1"/>
            <a:r>
              <a:rPr lang="en-US" sz="2000" dirty="0" smtClean="0"/>
              <a:t>Problems arise when assessment planning relies too heavily on either</a:t>
            </a:r>
            <a:endParaRPr lang="en-US" sz="2000" dirty="0"/>
          </a:p>
          <a:p>
            <a:pPr lvl="2"/>
            <a:endParaRPr lang="en-US" sz="1800" dirty="0" smtClean="0"/>
          </a:p>
          <a:p>
            <a:pPr lvl="2"/>
            <a:endParaRPr lang="en-US" sz="1800" dirty="0" smtClean="0"/>
          </a:p>
          <a:p>
            <a:pPr lvl="2"/>
            <a:endParaRPr lang="en-US" sz="1800" dirty="0" smtClean="0"/>
          </a:p>
        </p:txBody>
      </p:sp>
    </p:spTree>
    <p:extLst>
      <p:ext uri="{BB962C8B-B14F-4D97-AF65-F5344CB8AC3E}">
        <p14:creationId xmlns:p14="http://schemas.microsoft.com/office/powerpoint/2010/main" val="1546037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914400"/>
          </a:xfrm>
        </p:spPr>
        <p:txBody>
          <a:bodyPr>
            <a:normAutofit fontScale="90000"/>
          </a:bodyPr>
          <a:lstStyle/>
          <a:p>
            <a:pPr algn="ctr"/>
            <a:r>
              <a:rPr lang="en-US" dirty="0" smtClean="0"/>
              <a:t>Related to What We’ve Been Doing</a:t>
            </a:r>
            <a:endParaRPr lang="en-US" dirty="0"/>
          </a:p>
        </p:txBody>
      </p:sp>
      <p:sp>
        <p:nvSpPr>
          <p:cNvPr id="5" name="Content Placeholder 4"/>
          <p:cNvSpPr>
            <a:spLocks noGrp="1"/>
          </p:cNvSpPr>
          <p:nvPr>
            <p:ph idx="1"/>
          </p:nvPr>
        </p:nvSpPr>
        <p:spPr>
          <a:xfrm>
            <a:off x="1600200" y="1583140"/>
            <a:ext cx="5715000" cy="5257800"/>
          </a:xfrm>
        </p:spPr>
        <p:txBody>
          <a:bodyPr>
            <a:normAutofit/>
          </a:bodyPr>
          <a:lstStyle/>
          <a:p>
            <a:pPr marL="109728" indent="0" algn="ctr">
              <a:buNone/>
            </a:pPr>
            <a:r>
              <a:rPr lang="en-US" sz="3600" b="1" dirty="0" smtClean="0"/>
              <a:t>Goals = Strategy</a:t>
            </a:r>
          </a:p>
          <a:p>
            <a:pPr marL="109728" indent="0" algn="ctr">
              <a:buNone/>
            </a:pPr>
            <a:endParaRPr lang="en-US" sz="3600" b="1" dirty="0" smtClean="0"/>
          </a:p>
          <a:p>
            <a:pPr marL="109728" indent="0" algn="ctr">
              <a:buNone/>
            </a:pPr>
            <a:r>
              <a:rPr lang="en-US" sz="3600" b="1" dirty="0" smtClean="0"/>
              <a:t>Objectives = Tactics</a:t>
            </a:r>
          </a:p>
          <a:p>
            <a:pPr marL="109728" indent="0" algn="ctr">
              <a:buNone/>
            </a:pPr>
            <a:endParaRPr lang="en-US" sz="3600" b="1" dirty="0" smtClean="0"/>
          </a:p>
          <a:p>
            <a:pPr marL="109728" indent="0" algn="ctr">
              <a:buNone/>
            </a:pPr>
            <a:r>
              <a:rPr lang="en-US" sz="3600" b="1" dirty="0" smtClean="0"/>
              <a:t>Action Plans and Outcomes = Operations</a:t>
            </a:r>
          </a:p>
          <a:p>
            <a:pPr lvl="2"/>
            <a:endParaRPr lang="en-US" sz="1800" dirty="0" smtClean="0"/>
          </a:p>
          <a:p>
            <a:pPr lvl="2"/>
            <a:endParaRPr lang="en-US" sz="1800" dirty="0" smtClean="0"/>
          </a:p>
        </p:txBody>
      </p:sp>
    </p:spTree>
    <p:extLst>
      <p:ext uri="{BB962C8B-B14F-4D97-AF65-F5344CB8AC3E}">
        <p14:creationId xmlns:p14="http://schemas.microsoft.com/office/powerpoint/2010/main" val="2374600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066800"/>
          </a:xfrm>
        </p:spPr>
        <p:txBody>
          <a:bodyPr>
            <a:normAutofit fontScale="90000"/>
          </a:bodyPr>
          <a:lstStyle/>
          <a:p>
            <a:pPr algn="ctr"/>
            <a:r>
              <a:rPr lang="en-US" dirty="0" smtClean="0"/>
              <a:t>What Makes an Objective Strategic?</a:t>
            </a:r>
            <a:endParaRPr lang="en-US" dirty="0"/>
          </a:p>
        </p:txBody>
      </p:sp>
      <p:sp>
        <p:nvSpPr>
          <p:cNvPr id="5" name="Content Placeholder 4"/>
          <p:cNvSpPr>
            <a:spLocks noGrp="1"/>
          </p:cNvSpPr>
          <p:nvPr>
            <p:ph idx="1"/>
          </p:nvPr>
        </p:nvSpPr>
        <p:spPr>
          <a:xfrm>
            <a:off x="533400" y="1676400"/>
            <a:ext cx="8229600" cy="3657600"/>
          </a:xfrm>
        </p:spPr>
        <p:txBody>
          <a:bodyPr>
            <a:normAutofit/>
          </a:bodyPr>
          <a:lstStyle/>
          <a:p>
            <a:r>
              <a:rPr lang="en-US" dirty="0" smtClean="0"/>
              <a:t>Concept of “competitive advantage”</a:t>
            </a:r>
          </a:p>
          <a:p>
            <a:r>
              <a:rPr lang="en-US" dirty="0"/>
              <a:t>Intended to advance </a:t>
            </a:r>
            <a:r>
              <a:rPr lang="en-US" dirty="0" smtClean="0"/>
              <a:t>substantive </a:t>
            </a:r>
            <a:r>
              <a:rPr lang="en-US" dirty="0"/>
              <a:t>and explicitly stated institutional goals (i.e. mission-driven)</a:t>
            </a:r>
          </a:p>
          <a:p>
            <a:r>
              <a:rPr lang="en-US" dirty="0" smtClean="0"/>
              <a:t>Forward-looking (and even aspirational)</a:t>
            </a:r>
          </a:p>
          <a:p>
            <a:r>
              <a:rPr lang="en-US" dirty="0" smtClean="0"/>
              <a:t>Meets identified </a:t>
            </a:r>
            <a:r>
              <a:rPr lang="en-US" u="sng" dirty="0" smtClean="0"/>
              <a:t>need</a:t>
            </a:r>
            <a:r>
              <a:rPr lang="en-US" dirty="0" smtClean="0"/>
              <a:t> </a:t>
            </a:r>
          </a:p>
          <a:p>
            <a:r>
              <a:rPr lang="en-US" dirty="0" smtClean="0"/>
              <a:t>Perceived as </a:t>
            </a:r>
            <a:r>
              <a:rPr lang="en-US" u="sng" dirty="0" smtClean="0"/>
              <a:t>important</a:t>
            </a:r>
            <a:r>
              <a:rPr lang="en-US" dirty="0" smtClean="0"/>
              <a:t> by unit members</a:t>
            </a:r>
          </a:p>
          <a:p>
            <a:r>
              <a:rPr lang="en-US" dirty="0" smtClean="0"/>
              <a:t>Is not </a:t>
            </a:r>
            <a:r>
              <a:rPr lang="en-US" u="sng" dirty="0" smtClean="0"/>
              <a:t>itself</a:t>
            </a:r>
            <a:r>
              <a:rPr lang="en-US" dirty="0" smtClean="0"/>
              <a:t> “actionable”</a:t>
            </a:r>
            <a:endParaRPr lang="en-US" u="sng"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066800"/>
          </a:xfrm>
        </p:spPr>
        <p:txBody>
          <a:bodyPr>
            <a:normAutofit/>
          </a:bodyPr>
          <a:lstStyle/>
          <a:p>
            <a:pPr algn="ctr"/>
            <a:r>
              <a:rPr lang="en-US" dirty="0" smtClean="0"/>
              <a:t>Discussion Examples</a:t>
            </a:r>
            <a:endParaRPr lang="en-US" dirty="0"/>
          </a:p>
        </p:txBody>
      </p:sp>
      <p:sp>
        <p:nvSpPr>
          <p:cNvPr id="5" name="Content Placeholder 4"/>
          <p:cNvSpPr>
            <a:spLocks noGrp="1"/>
          </p:cNvSpPr>
          <p:nvPr>
            <p:ph idx="1"/>
          </p:nvPr>
        </p:nvSpPr>
        <p:spPr>
          <a:xfrm>
            <a:off x="533400" y="1295400"/>
            <a:ext cx="8229600" cy="4572000"/>
          </a:xfrm>
        </p:spPr>
        <p:txBody>
          <a:bodyPr>
            <a:normAutofit fontScale="92500" lnSpcReduction="10000"/>
          </a:bodyPr>
          <a:lstStyle/>
          <a:p>
            <a:r>
              <a:rPr lang="en-US" dirty="0" smtClean="0"/>
              <a:t>Identify and assess learning outcomes for student leaders.</a:t>
            </a:r>
          </a:p>
          <a:p>
            <a:r>
              <a:rPr lang="en-US" dirty="0" smtClean="0"/>
              <a:t>Create new and enhance present relationships with community resources.</a:t>
            </a:r>
          </a:p>
          <a:p>
            <a:r>
              <a:rPr lang="en-US" dirty="0" smtClean="0"/>
              <a:t>Perform wireless downloading of reports and arrest records.</a:t>
            </a:r>
          </a:p>
          <a:p>
            <a:r>
              <a:rPr lang="en-US" dirty="0" smtClean="0"/>
              <a:t>Collaborate with a broad range of faculty, staff, students, and community constituents in developing and implementing multicultural programs.</a:t>
            </a:r>
          </a:p>
          <a:p>
            <a:r>
              <a:rPr lang="en-US" dirty="0" smtClean="0"/>
              <a:t>Implement and maintain an electronic medical record system and keep accurate records.</a:t>
            </a:r>
          </a:p>
          <a:p>
            <a:endParaRPr lang="en-US" dirty="0" smtClean="0"/>
          </a:p>
        </p:txBody>
      </p:sp>
    </p:spTree>
    <p:extLst>
      <p:ext uri="{BB962C8B-B14F-4D97-AF65-F5344CB8AC3E}">
        <p14:creationId xmlns:p14="http://schemas.microsoft.com/office/powerpoint/2010/main" val="303064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066800"/>
          </a:xfrm>
        </p:spPr>
        <p:txBody>
          <a:bodyPr>
            <a:normAutofit/>
          </a:bodyPr>
          <a:lstStyle/>
          <a:p>
            <a:pPr algn="ctr"/>
            <a:r>
              <a:rPr lang="en-US" dirty="0" smtClean="0"/>
              <a:t>Discussion Examples (cont.)</a:t>
            </a:r>
            <a:endParaRPr lang="en-US" dirty="0"/>
          </a:p>
        </p:txBody>
      </p:sp>
      <p:sp>
        <p:nvSpPr>
          <p:cNvPr id="5" name="Content Placeholder 4"/>
          <p:cNvSpPr>
            <a:spLocks noGrp="1"/>
          </p:cNvSpPr>
          <p:nvPr>
            <p:ph idx="1"/>
          </p:nvPr>
        </p:nvSpPr>
        <p:spPr>
          <a:xfrm>
            <a:off x="533400" y="1295400"/>
            <a:ext cx="8229600" cy="4572000"/>
          </a:xfrm>
        </p:spPr>
        <p:txBody>
          <a:bodyPr>
            <a:normAutofit/>
          </a:bodyPr>
          <a:lstStyle/>
          <a:p>
            <a:r>
              <a:rPr lang="en-US" dirty="0" smtClean="0"/>
              <a:t>Ensure that all matriculated students have access to knowledgeable academic advisors.</a:t>
            </a:r>
          </a:p>
          <a:p>
            <a:r>
              <a:rPr lang="en-US" dirty="0" smtClean="0"/>
              <a:t>Respond to individual appointment requests within two days.</a:t>
            </a:r>
          </a:p>
          <a:p>
            <a:r>
              <a:rPr lang="en-US" dirty="0" smtClean="0"/>
              <a:t>Cooperate with Residential Life to adjoin programming where possible.</a:t>
            </a:r>
          </a:p>
          <a:p>
            <a:r>
              <a:rPr lang="en-US" dirty="0" smtClean="0"/>
              <a:t>Provide verification of student disability to faculty.</a:t>
            </a:r>
          </a:p>
          <a:p>
            <a:r>
              <a:rPr lang="en-US" dirty="0" smtClean="0"/>
              <a:t>Assess the satisfaction of students in all aspects of residential living.</a:t>
            </a:r>
          </a:p>
          <a:p>
            <a:endParaRPr lang="en-US" dirty="0" smtClean="0"/>
          </a:p>
          <a:p>
            <a:endParaRPr lang="en-US" dirty="0" smtClean="0"/>
          </a:p>
        </p:txBody>
      </p:sp>
    </p:spTree>
    <p:extLst>
      <p:ext uri="{BB962C8B-B14F-4D97-AF65-F5344CB8AC3E}">
        <p14:creationId xmlns:p14="http://schemas.microsoft.com/office/powerpoint/2010/main" val="230140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066800"/>
          </a:xfrm>
        </p:spPr>
        <p:txBody>
          <a:bodyPr>
            <a:normAutofit/>
          </a:bodyPr>
          <a:lstStyle/>
          <a:p>
            <a:pPr algn="ctr"/>
            <a:r>
              <a:rPr lang="en-US" dirty="0" smtClean="0"/>
              <a:t>Resources</a:t>
            </a:r>
            <a:endParaRPr lang="en-US" dirty="0"/>
          </a:p>
        </p:txBody>
      </p:sp>
      <p:sp>
        <p:nvSpPr>
          <p:cNvPr id="5" name="Content Placeholder 4"/>
          <p:cNvSpPr>
            <a:spLocks noGrp="1"/>
          </p:cNvSpPr>
          <p:nvPr>
            <p:ph idx="1"/>
          </p:nvPr>
        </p:nvSpPr>
        <p:spPr>
          <a:xfrm>
            <a:off x="381000" y="1295400"/>
            <a:ext cx="8534400" cy="4572000"/>
          </a:xfrm>
        </p:spPr>
        <p:txBody>
          <a:bodyPr>
            <a:normAutofit/>
          </a:bodyPr>
          <a:lstStyle/>
          <a:p>
            <a:pPr marL="109728" indent="0">
              <a:buNone/>
            </a:pPr>
            <a:r>
              <a:rPr lang="en-US" sz="2000" dirty="0" smtClean="0"/>
              <a:t>Alfred, </a:t>
            </a:r>
            <a:r>
              <a:rPr lang="en-US" sz="2000" dirty="0"/>
              <a:t>R. </a:t>
            </a:r>
            <a:r>
              <a:rPr lang="en-US" sz="2000" i="1" dirty="0"/>
              <a:t>Managing the Big Picture in Colleges and </a:t>
            </a:r>
            <a:r>
              <a:rPr lang="en-US" sz="2000" i="1" dirty="0" smtClean="0"/>
              <a:t>Universities, </a:t>
            </a:r>
            <a:r>
              <a:rPr lang="en-US" sz="2000" dirty="0" err="1" smtClean="0"/>
              <a:t>Rowman</a:t>
            </a:r>
            <a:r>
              <a:rPr lang="en-US" sz="2000" dirty="0" smtClean="0"/>
              <a:t> &amp; Littlefield </a:t>
            </a:r>
            <a:r>
              <a:rPr lang="en-US" sz="2000" dirty="0"/>
              <a:t>(</a:t>
            </a:r>
            <a:r>
              <a:rPr lang="en-US" sz="2000" dirty="0" smtClean="0"/>
              <a:t>2005).</a:t>
            </a:r>
            <a:endParaRPr lang="en-US" sz="2000" dirty="0"/>
          </a:p>
          <a:p>
            <a:pPr marL="109728" indent="0">
              <a:buNone/>
            </a:pPr>
            <a:endParaRPr lang="en-US" sz="2000" dirty="0" smtClean="0"/>
          </a:p>
          <a:p>
            <a:pPr marL="109728" indent="0">
              <a:buNone/>
            </a:pPr>
            <a:r>
              <a:rPr lang="en-US" sz="2000" dirty="0" err="1"/>
              <a:t>Bresciani</a:t>
            </a:r>
            <a:r>
              <a:rPr lang="en-US" sz="2000" dirty="0"/>
              <a:t>, M. </a:t>
            </a:r>
            <a:r>
              <a:rPr lang="en-US" sz="2000" i="1" dirty="0"/>
              <a:t>Making Assessment Meaningful:  What New Student Affairs Professionals and Those New to Assessment Need to Know</a:t>
            </a:r>
            <a:r>
              <a:rPr lang="en-US" sz="2000" dirty="0"/>
              <a:t>  (2011</a:t>
            </a:r>
            <a:r>
              <a:rPr lang="en-US" sz="2000" dirty="0" smtClean="0"/>
              <a:t>). </a:t>
            </a:r>
            <a:r>
              <a:rPr lang="en-US" sz="1600" dirty="0" smtClean="0"/>
              <a:t>(</a:t>
            </a:r>
            <a:r>
              <a:rPr lang="en-US" sz="1600" dirty="0" smtClean="0">
                <a:hlinkClick r:id="rId3"/>
              </a:rPr>
              <a:t>http</a:t>
            </a:r>
            <a:r>
              <a:rPr lang="en-US" sz="1600" dirty="0">
                <a:hlinkClick r:id="rId3"/>
              </a:rPr>
              <a:t>://</a:t>
            </a:r>
            <a:r>
              <a:rPr lang="en-US" sz="1600" dirty="0" smtClean="0">
                <a:hlinkClick r:id="rId3"/>
              </a:rPr>
              <a:t>www.learningoutcomesassessment.org/documents/ABStudentAffairs.pdf</a:t>
            </a:r>
            <a:r>
              <a:rPr lang="en-US" sz="1600" dirty="0" smtClean="0"/>
              <a:t>)</a:t>
            </a:r>
          </a:p>
          <a:p>
            <a:pPr marL="109728" indent="0">
              <a:buNone/>
            </a:pPr>
            <a:endParaRPr lang="en-US" dirty="0" smtClean="0"/>
          </a:p>
          <a:p>
            <a:pPr marL="109728" indent="0">
              <a:buNone/>
            </a:pPr>
            <a:r>
              <a:rPr lang="en-US" sz="2000" dirty="0" smtClean="0"/>
              <a:t>Institutional Assessment Committee </a:t>
            </a:r>
            <a:r>
              <a:rPr lang="en-US" sz="2000" i="1" dirty="0" smtClean="0"/>
              <a:t>Guidelines</a:t>
            </a:r>
            <a:r>
              <a:rPr lang="en-US" sz="2000" dirty="0"/>
              <a:t> </a:t>
            </a:r>
            <a:r>
              <a:rPr lang="en-US" sz="2000" i="1" dirty="0" smtClean="0"/>
              <a:t>for Developing and Implementing Comprehensive Assessment Plans in Administrative Units.</a:t>
            </a:r>
          </a:p>
          <a:p>
            <a:pPr marL="109728" indent="0">
              <a:buNone/>
            </a:pPr>
            <a:r>
              <a:rPr lang="en-US" sz="1600" dirty="0" smtClean="0"/>
              <a:t>(</a:t>
            </a:r>
            <a:r>
              <a:rPr lang="en-US" sz="1600" dirty="0" smtClean="0">
                <a:hlinkClick r:id="rId4"/>
              </a:rPr>
              <a:t>http://www.oneonta.edu/middlestates/documents/IACGuidelines.pdf</a:t>
            </a:r>
            <a:r>
              <a:rPr lang="en-US" sz="1600" dirty="0" smtClean="0"/>
              <a:t>) </a:t>
            </a:r>
          </a:p>
        </p:txBody>
      </p:sp>
    </p:spTree>
    <p:extLst>
      <p:ext uri="{BB962C8B-B14F-4D97-AF65-F5344CB8AC3E}">
        <p14:creationId xmlns:p14="http://schemas.microsoft.com/office/powerpoint/2010/main" val="907626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829761"/>
          </a:xfrm>
        </p:spPr>
        <p:txBody>
          <a:bodyPr/>
          <a:lstStyle/>
          <a:p>
            <a:pPr algn="l"/>
            <a:r>
              <a:rPr lang="en-US" dirty="0" smtClean="0"/>
              <a:t>Presenter:</a:t>
            </a:r>
            <a:br>
              <a:rPr lang="en-US" dirty="0" smtClean="0"/>
            </a:br>
            <a:endParaRPr lang="en-US" dirty="0"/>
          </a:p>
        </p:txBody>
      </p:sp>
      <p:sp>
        <p:nvSpPr>
          <p:cNvPr id="3" name="Subtitle 2"/>
          <p:cNvSpPr>
            <a:spLocks noGrp="1"/>
          </p:cNvSpPr>
          <p:nvPr>
            <p:ph type="subTitle" idx="1"/>
          </p:nvPr>
        </p:nvSpPr>
        <p:spPr>
          <a:xfrm>
            <a:off x="762000" y="3429000"/>
            <a:ext cx="7467600" cy="1752600"/>
          </a:xfrm>
        </p:spPr>
        <p:txBody>
          <a:bodyPr>
            <a:noAutofit/>
          </a:bodyPr>
          <a:lstStyle/>
          <a:p>
            <a:pPr algn="l"/>
            <a:r>
              <a:rPr lang="en-US" sz="2800" dirty="0" smtClean="0"/>
              <a:t>Patty Francis</a:t>
            </a:r>
          </a:p>
          <a:p>
            <a:pPr algn="l"/>
            <a:r>
              <a:rPr lang="en-US" sz="2800" dirty="0" smtClean="0"/>
              <a:t>Associate Provost for Institutional Assessment &amp; Effectiveness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1066800"/>
          </a:xfrm>
        </p:spPr>
        <p:txBody>
          <a:bodyPr>
            <a:noAutofit/>
          </a:bodyPr>
          <a:lstStyle/>
          <a:p>
            <a:pPr algn="ctr" fontAlgn="auto">
              <a:spcAft>
                <a:spcPts val="0"/>
              </a:spcAft>
              <a:defRPr/>
            </a:pPr>
            <a:r>
              <a:rPr lang="en-US" dirty="0" smtClean="0"/>
              <a:t>Where We’ve Been</a:t>
            </a:r>
            <a:endParaRPr lang="en-US" dirty="0"/>
          </a:p>
        </p:txBody>
      </p:sp>
      <p:sp>
        <p:nvSpPr>
          <p:cNvPr id="14338" name="Content Placeholder 4"/>
          <p:cNvSpPr>
            <a:spLocks noGrp="1"/>
          </p:cNvSpPr>
          <p:nvPr>
            <p:ph idx="1"/>
          </p:nvPr>
        </p:nvSpPr>
        <p:spPr>
          <a:xfrm>
            <a:off x="609600" y="1143000"/>
            <a:ext cx="8305800" cy="5562600"/>
          </a:xfrm>
        </p:spPr>
        <p:txBody>
          <a:bodyPr>
            <a:normAutofit/>
          </a:bodyPr>
          <a:lstStyle/>
          <a:p>
            <a:pPr lvl="0"/>
            <a:r>
              <a:rPr lang="en-US" sz="2200" dirty="0" smtClean="0"/>
              <a:t>Development of </a:t>
            </a:r>
            <a:r>
              <a:rPr lang="en-US" sz="2200" i="1" dirty="0" smtClean="0"/>
              <a:t>College’s Action Plan for Planning and Assessment</a:t>
            </a:r>
            <a:r>
              <a:rPr lang="en-US" sz="2200" dirty="0" smtClean="0"/>
              <a:t> (Spring 2008), endorsed by College Senate (12/2008) and approved by President’s Cabinet (Spring 2009)</a:t>
            </a:r>
          </a:p>
          <a:p>
            <a:r>
              <a:rPr lang="en-US" sz="2200" dirty="0"/>
              <a:t>Formation of Institutional Assessment Committee (IAC) (Spring 2009)</a:t>
            </a:r>
          </a:p>
          <a:p>
            <a:pPr lvl="1"/>
            <a:r>
              <a:rPr lang="en-US" sz="2000" dirty="0" smtClean="0"/>
              <a:t>Development of assessment guidelines by IAC and approval by President’s Cabinet (11/2009) [revised most recently in April 2013]</a:t>
            </a:r>
            <a:endParaRPr lang="en-US" sz="2000" dirty="0"/>
          </a:p>
          <a:p>
            <a:r>
              <a:rPr lang="en-US" sz="2200" dirty="0"/>
              <a:t>Distribution of guidelines in 12/2009, with first 3-year plans due June 1, 2010</a:t>
            </a:r>
          </a:p>
          <a:p>
            <a:pPr lvl="0"/>
            <a:r>
              <a:rPr lang="en-US" sz="2200" dirty="0"/>
              <a:t>Submission of annual assessment reports in June 2011, 2012, and 2013, marking the end of the first 3-year cycle</a:t>
            </a:r>
          </a:p>
          <a:p>
            <a:pPr lvl="0"/>
            <a:endParaRPr lang="en-US" b="1" dirty="0" smtClean="0">
              <a:solidFill>
                <a:srgbClr val="FF0000"/>
              </a:solidFill>
            </a:endParaRPr>
          </a:p>
          <a:p>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1066800"/>
          </a:xfrm>
        </p:spPr>
        <p:txBody>
          <a:bodyPr>
            <a:noAutofit/>
          </a:bodyPr>
          <a:lstStyle/>
          <a:p>
            <a:pPr algn="ctr" fontAlgn="auto">
              <a:spcAft>
                <a:spcPts val="0"/>
              </a:spcAft>
              <a:defRPr/>
            </a:pPr>
            <a:r>
              <a:rPr lang="en-US" dirty="0" smtClean="0"/>
              <a:t>What Did Middle States Think?</a:t>
            </a:r>
            <a:endParaRPr lang="en-US" dirty="0"/>
          </a:p>
        </p:txBody>
      </p:sp>
      <p:sp>
        <p:nvSpPr>
          <p:cNvPr id="14338" name="Content Placeholder 4"/>
          <p:cNvSpPr>
            <a:spLocks noGrp="1"/>
          </p:cNvSpPr>
          <p:nvPr>
            <p:ph idx="1"/>
          </p:nvPr>
        </p:nvSpPr>
        <p:spPr>
          <a:xfrm>
            <a:off x="609600" y="1447800"/>
            <a:ext cx="8305800" cy="5562600"/>
          </a:xfrm>
        </p:spPr>
        <p:txBody>
          <a:bodyPr>
            <a:normAutofit/>
          </a:bodyPr>
          <a:lstStyle/>
          <a:p>
            <a:pPr lvl="0"/>
            <a:r>
              <a:rPr lang="en-US" sz="2200" b="1" dirty="0" smtClean="0"/>
              <a:t>Commendations</a:t>
            </a:r>
          </a:p>
          <a:p>
            <a:pPr lvl="1"/>
            <a:r>
              <a:rPr lang="en-US" sz="1800" dirty="0" smtClean="0"/>
              <a:t>For the College’s investment and energy expended in developing institutional assessment protocols and processes  - all contributing over time to the creation of a culture of assessment</a:t>
            </a:r>
          </a:p>
          <a:p>
            <a:pPr lvl="1"/>
            <a:endParaRPr lang="en-US" sz="1800" dirty="0" smtClean="0"/>
          </a:p>
          <a:p>
            <a:r>
              <a:rPr lang="en-US" sz="2200" b="1" dirty="0" smtClean="0"/>
              <a:t>Significant accomplishments</a:t>
            </a:r>
          </a:p>
          <a:p>
            <a:pPr lvl="1"/>
            <a:r>
              <a:rPr lang="en-US" sz="1800" dirty="0" smtClean="0"/>
              <a:t>Completion of </a:t>
            </a:r>
            <a:r>
              <a:rPr lang="en-US" sz="1800" dirty="0"/>
              <a:t>a full planning and assessment cycle by administrative </a:t>
            </a:r>
            <a:r>
              <a:rPr lang="en-US" sz="1800" dirty="0" smtClean="0"/>
              <a:t>units</a:t>
            </a:r>
          </a:p>
          <a:p>
            <a:pPr lvl="1"/>
            <a:r>
              <a:rPr lang="en-US" sz="1800" dirty="0" smtClean="0"/>
              <a:t>Establishment of operational and strategic objectives and formal assessment procedures throughout the College’s administrative structure</a:t>
            </a:r>
          </a:p>
          <a:p>
            <a:pPr lvl="1"/>
            <a:r>
              <a:rPr lang="en-US" sz="1800" dirty="0" smtClean="0"/>
              <a:t>Well-documented, staff-driven planning and assessment processes</a:t>
            </a:r>
          </a:p>
          <a:p>
            <a:pPr lvl="1"/>
            <a:r>
              <a:rPr lang="en-US" sz="1800" dirty="0" smtClean="0"/>
              <a:t>Appointment to IAC a shared responsibility between the College Senate and the administration</a:t>
            </a:r>
          </a:p>
          <a:p>
            <a:pPr lvl="0"/>
            <a:endParaRPr lang="en-US" b="1" dirty="0" smtClean="0">
              <a:solidFill>
                <a:srgbClr val="FF0000"/>
              </a:solidFill>
            </a:endParaRPr>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284297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534400" cy="1066800"/>
          </a:xfrm>
        </p:spPr>
        <p:txBody>
          <a:bodyPr>
            <a:noAutofit/>
          </a:bodyPr>
          <a:lstStyle/>
          <a:p>
            <a:pPr algn="ctr" fontAlgn="auto">
              <a:spcAft>
                <a:spcPts val="0"/>
              </a:spcAft>
              <a:defRPr/>
            </a:pPr>
            <a:r>
              <a:rPr lang="en-US" sz="3800" dirty="0" smtClean="0"/>
              <a:t>More Middle States Observations</a:t>
            </a:r>
            <a:endParaRPr lang="en-US" sz="3800" dirty="0"/>
          </a:p>
        </p:txBody>
      </p:sp>
      <p:sp>
        <p:nvSpPr>
          <p:cNvPr id="14338" name="Content Placeholder 4"/>
          <p:cNvSpPr>
            <a:spLocks noGrp="1"/>
          </p:cNvSpPr>
          <p:nvPr>
            <p:ph idx="1"/>
          </p:nvPr>
        </p:nvSpPr>
        <p:spPr>
          <a:xfrm>
            <a:off x="609600" y="1295400"/>
            <a:ext cx="8305800" cy="5562600"/>
          </a:xfrm>
        </p:spPr>
        <p:txBody>
          <a:bodyPr>
            <a:normAutofit/>
          </a:bodyPr>
          <a:lstStyle/>
          <a:p>
            <a:r>
              <a:rPr lang="en-US" sz="2000" dirty="0"/>
              <a:t>Through IAC, unit objectives are aligned with institutional mission and goals, and efforts to implement the strategic plan are systematically assessed.</a:t>
            </a:r>
          </a:p>
          <a:p>
            <a:r>
              <a:rPr lang="en-US" sz="2000" b="1" dirty="0">
                <a:solidFill>
                  <a:srgbClr val="00B050"/>
                </a:solidFill>
              </a:rPr>
              <a:t>Student Development units have done a good deal of assessment and have revised their practices based on their assessment of student learning outcomes</a:t>
            </a:r>
            <a:r>
              <a:rPr lang="en-US" sz="2000" b="1" dirty="0" smtClean="0">
                <a:solidFill>
                  <a:srgbClr val="00B050"/>
                </a:solidFill>
              </a:rPr>
              <a:t>.</a:t>
            </a:r>
          </a:p>
          <a:p>
            <a:pPr lvl="0"/>
            <a:r>
              <a:rPr lang="en-US" sz="2000" dirty="0" smtClean="0"/>
              <a:t>Assessment and planning must be integrally linked so that out of every assessment activity and/or conversation, stakeholders move to incorporate their results into actionable change.</a:t>
            </a:r>
          </a:p>
          <a:p>
            <a:r>
              <a:rPr lang="en-US" sz="2000" dirty="0" smtClean="0"/>
              <a:t>Review of assessment plans and reports indicate considerable variation with respect to quality.</a:t>
            </a:r>
          </a:p>
          <a:p>
            <a:r>
              <a:rPr lang="en-US" sz="2000" dirty="0" smtClean="0"/>
              <a:t>Assessment plans/reports in administrative units focus mostly on </a:t>
            </a:r>
            <a:r>
              <a:rPr lang="en-US" sz="2000" i="1" dirty="0" smtClean="0"/>
              <a:t>operational </a:t>
            </a:r>
            <a:r>
              <a:rPr lang="en-US" sz="2000" dirty="0" smtClean="0"/>
              <a:t>activities.</a:t>
            </a:r>
          </a:p>
          <a:p>
            <a:endParaRPr lang="en-US" sz="2200" dirty="0"/>
          </a:p>
          <a:p>
            <a:pPr lvl="0"/>
            <a:endParaRPr lang="en-US" b="1" dirty="0" smtClean="0">
              <a:solidFill>
                <a:srgbClr val="FF0000"/>
              </a:solidFill>
            </a:endParaRPr>
          </a:p>
          <a:p>
            <a:endParaRPr lang="en-US" dirty="0" smtClean="0"/>
          </a:p>
          <a:p>
            <a:pPr lvl="1"/>
            <a:endParaRPr lang="en-US" dirty="0" smtClean="0"/>
          </a:p>
          <a:p>
            <a:endParaRPr lang="en-US" dirty="0" smtClean="0"/>
          </a:p>
        </p:txBody>
      </p:sp>
      <p:pic>
        <p:nvPicPr>
          <p:cNvPr id="1027" name="Picture 3" descr="C:\Documents and Settings\francipl\Local Settings\Temporary Internet Files\Content.IE5\BFEZ511W\MC90043381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86000"/>
            <a:ext cx="761943" cy="761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052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534400" cy="1066800"/>
          </a:xfrm>
        </p:spPr>
        <p:txBody>
          <a:bodyPr>
            <a:noAutofit/>
          </a:bodyPr>
          <a:lstStyle/>
          <a:p>
            <a:pPr algn="ctr" fontAlgn="auto">
              <a:spcAft>
                <a:spcPts val="0"/>
              </a:spcAft>
              <a:defRPr/>
            </a:pPr>
            <a:r>
              <a:rPr lang="en-US" sz="3800" dirty="0" smtClean="0"/>
              <a:t>And, One Key Recommendation:</a:t>
            </a:r>
            <a:endParaRPr lang="en-US" sz="3800" dirty="0"/>
          </a:p>
        </p:txBody>
      </p:sp>
      <p:sp>
        <p:nvSpPr>
          <p:cNvPr id="14338" name="Content Placeholder 4"/>
          <p:cNvSpPr>
            <a:spLocks noGrp="1"/>
          </p:cNvSpPr>
          <p:nvPr>
            <p:ph idx="1"/>
          </p:nvPr>
        </p:nvSpPr>
        <p:spPr>
          <a:xfrm>
            <a:off x="609600" y="1524000"/>
            <a:ext cx="8305800" cy="5562600"/>
          </a:xfrm>
        </p:spPr>
        <p:txBody>
          <a:bodyPr>
            <a:normAutofit/>
          </a:bodyPr>
          <a:lstStyle/>
          <a:p>
            <a:pPr marL="393192" lvl="1" indent="0">
              <a:buNone/>
            </a:pPr>
            <a:r>
              <a:rPr lang="en-US" sz="3200" dirty="0" smtClean="0"/>
              <a:t>“Provide </a:t>
            </a:r>
            <a:r>
              <a:rPr lang="en-US" sz="3200" dirty="0"/>
              <a:t>necessary support and resources (organizational and fiscal) to expand IAC to assist administrative units to move beyond assessment of </a:t>
            </a:r>
            <a:r>
              <a:rPr lang="en-US" sz="3200" i="1" dirty="0"/>
              <a:t>operational</a:t>
            </a:r>
            <a:r>
              <a:rPr lang="en-US" sz="3200" dirty="0"/>
              <a:t> activities and to focus on more strategic objectives</a:t>
            </a:r>
            <a:r>
              <a:rPr lang="en-US" sz="3200" dirty="0" smtClean="0"/>
              <a:t>.” </a:t>
            </a:r>
          </a:p>
          <a:p>
            <a:pPr lvl="1"/>
            <a:endParaRPr lang="en-US" dirty="0" smtClean="0"/>
          </a:p>
          <a:p>
            <a:endParaRPr lang="en-US" dirty="0" smtClean="0"/>
          </a:p>
        </p:txBody>
      </p:sp>
    </p:spTree>
    <p:extLst>
      <p:ext uri="{BB962C8B-B14F-4D97-AF65-F5344CB8AC3E}">
        <p14:creationId xmlns:p14="http://schemas.microsoft.com/office/powerpoint/2010/main" val="2845150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38200"/>
            <a:ext cx="8534400" cy="2209800"/>
          </a:xfrm>
        </p:spPr>
        <p:txBody>
          <a:bodyPr>
            <a:noAutofit/>
          </a:bodyPr>
          <a:lstStyle/>
          <a:p>
            <a:pPr algn="r"/>
            <a:r>
              <a:rPr lang="en-US" sz="4400" dirty="0" smtClean="0"/>
              <a:t>Strategic Vs. Operational Planning and Assessment</a:t>
            </a:r>
            <a:endParaRPr lang="en-US" sz="4400" dirty="0"/>
          </a:p>
        </p:txBody>
      </p:sp>
      <p:sp>
        <p:nvSpPr>
          <p:cNvPr id="5" name="Text Placeholder 4"/>
          <p:cNvSpPr>
            <a:spLocks noGrp="1"/>
          </p:cNvSpPr>
          <p:nvPr>
            <p:ph type="body" idx="1"/>
          </p:nvPr>
        </p:nvSpPr>
        <p:spPr>
          <a:xfrm>
            <a:off x="3200400" y="3505200"/>
            <a:ext cx="5715000" cy="1454888"/>
          </a:xfrm>
        </p:spPr>
        <p:txBody>
          <a:bodyPr>
            <a:normAutofit/>
          </a:bodyPr>
          <a:lstStyle/>
          <a:p>
            <a:pPr algn="r"/>
            <a:r>
              <a:rPr lang="en-US" sz="3600" dirty="0" smtClean="0"/>
              <a:t>What’s the Difference?</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219200"/>
            <a:ext cx="8839200" cy="369332"/>
          </a:xfrm>
          <a:prstGeom prst="rect">
            <a:avLst/>
          </a:prstGeom>
          <a:noFill/>
        </p:spPr>
        <p:txBody>
          <a:bodyPr wrap="square" rtlCol="0">
            <a:spAutoFit/>
          </a:bodyPr>
          <a:lstStyle/>
          <a:p>
            <a:endParaRPr lang="en-US" dirty="0"/>
          </a:p>
        </p:txBody>
      </p:sp>
      <p:sp>
        <p:nvSpPr>
          <p:cNvPr id="3" name="TextBox 2"/>
          <p:cNvSpPr txBox="1"/>
          <p:nvPr/>
        </p:nvSpPr>
        <p:spPr>
          <a:xfrm>
            <a:off x="990600" y="1066800"/>
            <a:ext cx="7620000" cy="4154984"/>
          </a:xfrm>
          <a:prstGeom prst="rect">
            <a:avLst/>
          </a:prstGeom>
          <a:noFill/>
        </p:spPr>
        <p:txBody>
          <a:bodyPr wrap="square" rtlCol="0">
            <a:spAutoFit/>
          </a:bodyPr>
          <a:lstStyle/>
          <a:p>
            <a:r>
              <a:rPr lang="en-US" sz="2400" dirty="0" smtClean="0">
                <a:latin typeface="Lucida Sans Unicode" pitchFamily="34" charset="0"/>
                <a:cs typeface="Lucida Sans Unicode" pitchFamily="34" charset="0"/>
              </a:rPr>
              <a:t>Formulating strategy is not a science, it is an art. It is the art of asking intelligent questions and of thinking through issues in a creative way. It is the art of exploring possible answers, of experimenting with possible solutions, and of starting the thinking process all over again by questioning current practice. It requires thinking beyond the limits of traditional approaches to organizing and operating; and to do this decision makers must understand the difference between strategy and tactics.</a:t>
            </a:r>
            <a:endParaRPr lang="en-US" sz="2400" dirty="0">
              <a:latin typeface="Lucida Sans Unicode" pitchFamily="34" charset="0"/>
              <a:cs typeface="Lucida Sans Unicode" pitchFamily="34" charset="0"/>
            </a:endParaRPr>
          </a:p>
        </p:txBody>
      </p:sp>
      <p:sp>
        <p:nvSpPr>
          <p:cNvPr id="5" name="TextBox 4"/>
          <p:cNvSpPr txBox="1"/>
          <p:nvPr/>
        </p:nvSpPr>
        <p:spPr>
          <a:xfrm>
            <a:off x="4191000" y="5486400"/>
            <a:ext cx="4572000" cy="646331"/>
          </a:xfrm>
          <a:prstGeom prst="rect">
            <a:avLst/>
          </a:prstGeom>
          <a:noFill/>
        </p:spPr>
        <p:txBody>
          <a:bodyPr wrap="square" rtlCol="0">
            <a:spAutoFit/>
          </a:bodyPr>
          <a:lstStyle/>
          <a:p>
            <a:r>
              <a:rPr lang="en-US" dirty="0" smtClean="0">
                <a:latin typeface="+mn-lt"/>
              </a:rPr>
              <a:t>Alfred, R. </a:t>
            </a:r>
            <a:r>
              <a:rPr lang="en-US" i="1" dirty="0" smtClean="0">
                <a:latin typeface="+mn-lt"/>
              </a:rPr>
              <a:t>Managing the Big Picture in Colleges and Universities</a:t>
            </a:r>
            <a:r>
              <a:rPr lang="en-US" dirty="0">
                <a:latin typeface="+mn-lt"/>
              </a:rPr>
              <a:t> </a:t>
            </a:r>
            <a:r>
              <a:rPr lang="en-US" dirty="0" smtClean="0">
                <a:latin typeface="+mn-lt"/>
              </a:rPr>
              <a:t>(2005).</a:t>
            </a:r>
            <a:endParaRPr lang="en-US" dirty="0">
              <a:latin typeface="+mn-lt"/>
            </a:endParaRPr>
          </a:p>
        </p:txBody>
      </p:sp>
    </p:spTree>
    <p:extLst>
      <p:ext uri="{BB962C8B-B14F-4D97-AF65-F5344CB8AC3E}">
        <p14:creationId xmlns:p14="http://schemas.microsoft.com/office/powerpoint/2010/main" val="3402083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229600" cy="914400"/>
          </a:xfrm>
        </p:spPr>
        <p:txBody>
          <a:bodyPr>
            <a:normAutofit fontScale="90000"/>
          </a:bodyPr>
          <a:lstStyle/>
          <a:p>
            <a:pPr algn="ctr"/>
            <a:r>
              <a:rPr lang="en-US" dirty="0" smtClean="0"/>
              <a:t>Strategic Vs. Operational Planning</a:t>
            </a:r>
            <a:endParaRPr lang="en-US" dirty="0"/>
          </a:p>
        </p:txBody>
      </p:sp>
      <p:sp>
        <p:nvSpPr>
          <p:cNvPr id="5" name="Content Placeholder 4"/>
          <p:cNvSpPr>
            <a:spLocks noGrp="1"/>
          </p:cNvSpPr>
          <p:nvPr>
            <p:ph idx="1"/>
          </p:nvPr>
        </p:nvSpPr>
        <p:spPr>
          <a:xfrm>
            <a:off x="381000" y="1447800"/>
            <a:ext cx="8534400" cy="5257800"/>
          </a:xfrm>
        </p:spPr>
        <p:txBody>
          <a:bodyPr>
            <a:normAutofit/>
          </a:bodyPr>
          <a:lstStyle/>
          <a:p>
            <a:r>
              <a:rPr lang="en-US" sz="2400" dirty="0" smtClean="0"/>
              <a:t>Strategic planning</a:t>
            </a:r>
          </a:p>
          <a:p>
            <a:pPr lvl="1"/>
            <a:r>
              <a:rPr lang="en-US" sz="2000" dirty="0"/>
              <a:t>F</a:t>
            </a:r>
            <a:r>
              <a:rPr lang="en-US" sz="2000" dirty="0" smtClean="0"/>
              <a:t>undamental </a:t>
            </a:r>
            <a:r>
              <a:rPr lang="en-US" sz="2000" dirty="0"/>
              <a:t>and </a:t>
            </a:r>
            <a:r>
              <a:rPr lang="en-US" sz="2000" dirty="0" smtClean="0"/>
              <a:t>over-arching</a:t>
            </a:r>
          </a:p>
          <a:p>
            <a:pPr lvl="1"/>
            <a:r>
              <a:rPr lang="en-US" sz="2000" dirty="0" smtClean="0"/>
              <a:t>Focus on long-term implications</a:t>
            </a:r>
          </a:p>
          <a:p>
            <a:pPr lvl="1"/>
            <a:r>
              <a:rPr lang="en-US" sz="2000" dirty="0" smtClean="0"/>
              <a:t>Typically developed over a 2-4 year period as part of a plan that identifies strengths and weaknesses and guides action and establishes expectations for that time period</a:t>
            </a:r>
          </a:p>
          <a:p>
            <a:r>
              <a:rPr lang="en-US" sz="2400" dirty="0" smtClean="0"/>
              <a:t>Operational planning</a:t>
            </a:r>
          </a:p>
          <a:p>
            <a:pPr lvl="1"/>
            <a:r>
              <a:rPr lang="en-US" sz="2000" dirty="0" smtClean="0"/>
              <a:t>Affects </a:t>
            </a:r>
            <a:r>
              <a:rPr lang="en-US" sz="2000" dirty="0"/>
              <a:t>the day-to-day implementation of strategic </a:t>
            </a:r>
            <a:r>
              <a:rPr lang="en-US" sz="2000" dirty="0" smtClean="0"/>
              <a:t>decisions</a:t>
            </a:r>
          </a:p>
          <a:p>
            <a:pPr lvl="1"/>
            <a:r>
              <a:rPr lang="en-US" sz="2000" dirty="0"/>
              <a:t>M</a:t>
            </a:r>
            <a:r>
              <a:rPr lang="en-US" sz="2000" dirty="0" smtClean="0"/>
              <a:t>ore immediate and short-term</a:t>
            </a:r>
          </a:p>
          <a:p>
            <a:pPr lvl="1"/>
            <a:r>
              <a:rPr lang="en-US" sz="2000" dirty="0"/>
              <a:t>Assumes much more detailed planning regarding who and how activities will be accomplished </a:t>
            </a:r>
            <a:endParaRPr lang="en-US" sz="2000" dirty="0" smtClean="0"/>
          </a:p>
          <a:p>
            <a:pPr lvl="1"/>
            <a:r>
              <a:rPr lang="en-US" sz="2000" dirty="0" smtClean="0"/>
              <a:t>Provides a </a:t>
            </a:r>
            <a:r>
              <a:rPr lang="en-US" sz="2000" dirty="0"/>
              <a:t>means </a:t>
            </a:r>
            <a:r>
              <a:rPr lang="en-US" sz="2000" dirty="0" smtClean="0"/>
              <a:t>to </a:t>
            </a:r>
            <a:r>
              <a:rPr lang="en-US" sz="2000" dirty="0"/>
              <a:t>break down a larger strategic </a:t>
            </a:r>
            <a:r>
              <a:rPr lang="en-US" sz="2000" dirty="0" smtClean="0"/>
              <a:t>goals </a:t>
            </a:r>
            <a:r>
              <a:rPr lang="en-US" sz="2000" dirty="0"/>
              <a:t>into workable tasks</a:t>
            </a:r>
            <a:endParaRPr lang="en-US" sz="1800" dirty="0" smtClean="0"/>
          </a:p>
          <a:p>
            <a:pPr lvl="2"/>
            <a:endParaRPr lang="en-US" sz="1800" dirty="0" smtClean="0"/>
          </a:p>
          <a:p>
            <a:pPr lvl="2"/>
            <a:endParaRPr lang="en-US" sz="1800" dirty="0" smtClean="0"/>
          </a:p>
          <a:p>
            <a:pPr lvl="2"/>
            <a:endParaRPr lang="en-US" sz="1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6227</TotalTime>
  <Words>929</Words>
  <Application>Microsoft Office PowerPoint</Application>
  <PresentationFormat>On-screen Show (4:3)</PresentationFormat>
  <Paragraphs>109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Developing an Assessment Plan: Moving Toward Strategic, MEANINGFUL Assessment </vt:lpstr>
      <vt:lpstr>Presenter: </vt:lpstr>
      <vt:lpstr>Where We’ve Been</vt:lpstr>
      <vt:lpstr>What Did Middle States Think?</vt:lpstr>
      <vt:lpstr>More Middle States Observations</vt:lpstr>
      <vt:lpstr>And, One Key Recommendation:</vt:lpstr>
      <vt:lpstr>Strategic Vs. Operational Planning and Assessment</vt:lpstr>
      <vt:lpstr>PowerPoint Presentation</vt:lpstr>
      <vt:lpstr>Strategic Vs. Operational Planning</vt:lpstr>
      <vt:lpstr>Some Important Points</vt:lpstr>
      <vt:lpstr>Related to What We’ve Been Doing</vt:lpstr>
      <vt:lpstr>What Makes an Objective Strategic?</vt:lpstr>
      <vt:lpstr>Discussion Examples</vt:lpstr>
      <vt:lpstr>Discussion Examples (cont.)</vt:lpstr>
      <vt:lpstr>Resources</vt:lpstr>
    </vt:vector>
  </TitlesOfParts>
  <Company>SUNY System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GENERAL EDUCATION ASSESSMENT CONFERENCE</dc:title>
  <dc:creator>Patricia Francis</dc:creator>
  <cp:lastModifiedBy>Francis, Patricia</cp:lastModifiedBy>
  <cp:revision>607</cp:revision>
  <cp:lastPrinted>2013-05-22T18:34:03Z</cp:lastPrinted>
  <dcterms:created xsi:type="dcterms:W3CDTF">2005-04-12T20:36:43Z</dcterms:created>
  <dcterms:modified xsi:type="dcterms:W3CDTF">2013-12-19T16:50:36Z</dcterms:modified>
</cp:coreProperties>
</file>